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1" roundtripDataSignature="AMtx7miUoRk3t0t0F2JM9wVP+aw87eCo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a0ba12c3d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class Counter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int value = 0;</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void increment() =&gt; value++;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void decrement() =&gt; value--;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198" name="Google Shape;198;gea0ba12c3d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a0ba12c3d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'package:test/test.dart';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'package:counter_app/counter.dart';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test('El contador debe ser incrementado', ()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counter = Counter();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counter.increment();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expect(counter.value, 1);</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205" name="Google Shape;205;gea0ba12c3d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a0ba12c3d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'package:test/test.dart';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'package:counter_app/counter.dart';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group('Counter', ()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test('el valor debe iniciar en 0', ()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expect(Counter().value, 0);</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test('el valor debe ser incrementado', ()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counter = Counter();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counter.increment();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expect(counter.value, 1);</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test('el valor debe ser decrementado', ()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counter = Counter();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counter.decrement();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expect(counter.value, -1);</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212" name="Google Shape;212;gea0ba12c3d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ea0ba12c3d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9" name="Google Shape;219;gea0ba12c3d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a0ba12c3d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 name="Google Shape;225;gea0ba12c3d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e8682efe35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e8682efe35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a0ba12c3d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7" name="Google Shape;237;gea0ba12c3d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a0ba12c3d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3" name="Google Shape;243;gea0ba12c3d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a0ba12c3d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9" name="Google Shape;249;gea0ba12c3d_0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ea0ba12c3d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class MyWidget extends StatelessWidget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String title;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String message;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const MyWidget({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Key key,</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@required this.title,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@required this.message,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 super(key: key);</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@override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Widget build(BuildContext context)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return MaterialApp(</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'Flutter Demo',</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home: Scaffold(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appBar: AppBar(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Text(title),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body: Center(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Text(messge),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256" name="Google Shape;256;gea0ba12c3d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a0ba12c3d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569CD6"/>
                </a:solidFill>
                <a:highlight>
                  <a:srgbClr val="1E1E1E"/>
                </a:highlight>
                <a:latin typeface="Courier New"/>
                <a:ea typeface="Courier New"/>
                <a:cs typeface="Courier New"/>
                <a:sym typeface="Courier New"/>
              </a:rPr>
              <a:t>void</a:t>
            </a: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main</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6A9955"/>
                </a:solidFill>
                <a:highlight>
                  <a:srgbClr val="1E1E1E"/>
                </a:highlight>
                <a:latin typeface="Courier New"/>
                <a:ea typeface="Courier New"/>
                <a:cs typeface="Courier New"/>
                <a:sym typeface="Courier New"/>
              </a:rPr>
              <a:t>// Define una prueba. La funcion TestWidgets tambien proporcionara un</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6A9955"/>
                </a:solidFill>
                <a:highlight>
                  <a:srgbClr val="1E1E1E"/>
                </a:highlight>
                <a:latin typeface="Courier New"/>
                <a:ea typeface="Courier New"/>
                <a:cs typeface="Courier New"/>
                <a:sym typeface="Courier New"/>
              </a:rPr>
              <a:t>// WidgetTest para que podamos trabajar con el, El WidgetTester nos</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6A9955"/>
                </a:solidFill>
                <a:highlight>
                  <a:srgbClr val="1E1E1E"/>
                </a:highlight>
                <a:latin typeface="Courier New"/>
                <a:ea typeface="Courier New"/>
                <a:cs typeface="Courier New"/>
                <a:sym typeface="Courier New"/>
              </a:rPr>
              <a:t>// permitira construir e interactuar con Widgets en el entorno de pruebas.</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testWidgets</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'MyWidget has a title and message'</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WidgetTester</a:t>
            </a:r>
            <a:r>
              <a:rPr lang="es" sz="1050">
                <a:solidFill>
                  <a:srgbClr val="D4D4D4"/>
                </a:solidFill>
                <a:highlight>
                  <a:srgbClr val="1E1E1E"/>
                </a:highlight>
                <a:latin typeface="Courier New"/>
                <a:ea typeface="Courier New"/>
                <a:cs typeface="Courier New"/>
                <a:sym typeface="Courier New"/>
              </a:rPr>
              <a:t> tester)  </a:t>
            </a:r>
            <a:r>
              <a:rPr lang="es" sz="1050">
                <a:solidFill>
                  <a:srgbClr val="C586C0"/>
                </a:solidFill>
                <a:highlight>
                  <a:srgbClr val="1E1E1E"/>
                </a:highlight>
                <a:latin typeface="Courier New"/>
                <a:ea typeface="Courier New"/>
                <a:cs typeface="Courier New"/>
                <a:sym typeface="Courier New"/>
              </a:rPr>
              <a:t>async</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6A9955"/>
                </a:solidFill>
                <a:highlight>
                  <a:srgbClr val="1E1E1E"/>
                </a:highlight>
                <a:latin typeface="Courier New"/>
                <a:ea typeface="Courier New"/>
                <a:cs typeface="Courier New"/>
                <a:sym typeface="Courier New"/>
              </a:rPr>
              <a:t>// Test code will go here!</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263" name="Google Shape;263;gea0ba12c3d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a0ba12c3d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569CD6"/>
                </a:solidFill>
                <a:highlight>
                  <a:srgbClr val="1E1E1E"/>
                </a:highlight>
                <a:latin typeface="Courier New"/>
                <a:ea typeface="Courier New"/>
                <a:cs typeface="Courier New"/>
                <a:sym typeface="Courier New"/>
              </a:rPr>
              <a:t>void</a:t>
            </a: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main</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testWidgets</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'MyWidget has a title and message'</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WidgetTester</a:t>
            </a:r>
            <a:r>
              <a:rPr lang="es" sz="1050">
                <a:solidFill>
                  <a:srgbClr val="D4D4D4"/>
                </a:solidFill>
                <a:highlight>
                  <a:srgbClr val="1E1E1E"/>
                </a:highlight>
                <a:latin typeface="Courier New"/>
                <a:ea typeface="Courier New"/>
                <a:cs typeface="Courier New"/>
                <a:sym typeface="Courier New"/>
              </a:rPr>
              <a:t> tester) </a:t>
            </a:r>
            <a:r>
              <a:rPr lang="es" sz="1050">
                <a:solidFill>
                  <a:srgbClr val="C586C0"/>
                </a:solidFill>
                <a:highlight>
                  <a:srgbClr val="1E1E1E"/>
                </a:highlight>
                <a:latin typeface="Courier New"/>
                <a:ea typeface="Courier New"/>
                <a:cs typeface="Courier New"/>
                <a:sym typeface="Courier New"/>
              </a:rPr>
              <a:t>async</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6A9955"/>
                </a:solidFill>
                <a:highlight>
                  <a:srgbClr val="1E1E1E"/>
                </a:highlight>
                <a:latin typeface="Courier New"/>
                <a:ea typeface="Courier New"/>
                <a:cs typeface="Courier New"/>
                <a:sym typeface="Courier New"/>
              </a:rPr>
              <a:t>// Crea el Widget y le dice al tester que lo construya</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await</a:t>
            </a:r>
            <a:r>
              <a:rPr lang="es" sz="1050">
                <a:solidFill>
                  <a:srgbClr val="D4D4D4"/>
                </a:solidFill>
                <a:highlight>
                  <a:srgbClr val="1E1E1E"/>
                </a:highlight>
                <a:latin typeface="Courier New"/>
                <a:ea typeface="Courier New"/>
                <a:cs typeface="Courier New"/>
                <a:sym typeface="Courier New"/>
              </a:rPr>
              <a:t> tester.</a:t>
            </a:r>
            <a:r>
              <a:rPr lang="es" sz="1050">
                <a:solidFill>
                  <a:srgbClr val="DCDCAA"/>
                </a:solidFill>
                <a:highlight>
                  <a:srgbClr val="1E1E1E"/>
                </a:highlight>
                <a:latin typeface="Courier New"/>
                <a:ea typeface="Courier New"/>
                <a:cs typeface="Courier New"/>
                <a:sym typeface="Courier New"/>
              </a:rPr>
              <a:t>pumpWidget</a:t>
            </a:r>
            <a:r>
              <a:rPr lang="es" sz="1050">
                <a:solidFill>
                  <a:srgbClr val="D4D4D4"/>
                </a:solidFill>
                <a:highlight>
                  <a:srgbClr val="1E1E1E"/>
                </a:highlight>
                <a:latin typeface="Courier New"/>
                <a:ea typeface="Courier New"/>
                <a:cs typeface="Courier New"/>
                <a:sym typeface="Courier New"/>
              </a:rPr>
              <a:t>(</a:t>
            </a:r>
            <a:r>
              <a:rPr lang="es" sz="1050">
                <a:solidFill>
                  <a:srgbClr val="4EC9B0"/>
                </a:solidFill>
                <a:highlight>
                  <a:srgbClr val="1E1E1E"/>
                </a:highlight>
                <a:latin typeface="Courier New"/>
                <a:ea typeface="Courier New"/>
                <a:cs typeface="Courier New"/>
                <a:sym typeface="Courier New"/>
              </a:rPr>
              <a:t>MyWidget</a:t>
            </a:r>
            <a:r>
              <a:rPr lang="es" sz="1050">
                <a:solidFill>
                  <a:srgbClr val="D4D4D4"/>
                </a:solidFill>
                <a:highlight>
                  <a:srgbClr val="1E1E1E"/>
                </a:highlight>
                <a:latin typeface="Courier New"/>
                <a:ea typeface="Courier New"/>
                <a:cs typeface="Courier New"/>
                <a:sym typeface="Courier New"/>
              </a:rPr>
              <a:t>(title: </a:t>
            </a:r>
            <a:r>
              <a:rPr lang="es" sz="1050">
                <a:solidFill>
                  <a:srgbClr val="CE9178"/>
                </a:solidFill>
                <a:highlight>
                  <a:srgbClr val="1E1E1E"/>
                </a:highlight>
                <a:latin typeface="Courier New"/>
                <a:ea typeface="Courier New"/>
                <a:cs typeface="Courier New"/>
                <a:sym typeface="Courier New"/>
              </a:rPr>
              <a:t>'T'</a:t>
            </a:r>
            <a:r>
              <a:rPr lang="es" sz="1050">
                <a:solidFill>
                  <a:srgbClr val="D4D4D4"/>
                </a:solidFill>
                <a:highlight>
                  <a:srgbClr val="1E1E1E"/>
                </a:highlight>
                <a:latin typeface="Courier New"/>
                <a:ea typeface="Courier New"/>
                <a:cs typeface="Courier New"/>
                <a:sym typeface="Courier New"/>
              </a:rPr>
              <a:t>, message: </a:t>
            </a:r>
            <a:r>
              <a:rPr lang="es" sz="1050">
                <a:solidFill>
                  <a:srgbClr val="CE9178"/>
                </a:solidFill>
                <a:highlight>
                  <a:srgbClr val="1E1E1E"/>
                </a:highlight>
                <a:latin typeface="Courier New"/>
                <a:ea typeface="Courier New"/>
                <a:cs typeface="Courier New"/>
                <a:sym typeface="Courier New"/>
              </a:rPr>
              <a:t>'M'</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270" name="Google Shape;270;gea0ba12c3d_0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ea0ba12c3d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569CD6"/>
                </a:solidFill>
                <a:highlight>
                  <a:srgbClr val="1E1E1E"/>
                </a:highlight>
                <a:latin typeface="Courier New"/>
                <a:ea typeface="Courier New"/>
                <a:cs typeface="Courier New"/>
                <a:sym typeface="Courier New"/>
              </a:rPr>
              <a:t>void</a:t>
            </a: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main</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testWidgets</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'MyWidget tiene un titulo y un mensaje'</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WidgetTester</a:t>
            </a:r>
            <a:r>
              <a:rPr lang="es" sz="1050">
                <a:solidFill>
                  <a:srgbClr val="D4D4D4"/>
                </a:solidFill>
                <a:highlight>
                  <a:srgbClr val="1E1E1E"/>
                </a:highlight>
                <a:latin typeface="Courier New"/>
                <a:ea typeface="Courier New"/>
                <a:cs typeface="Courier New"/>
                <a:sym typeface="Courier New"/>
              </a:rPr>
              <a:t> tester) </a:t>
            </a:r>
            <a:r>
              <a:rPr lang="es" sz="1050">
                <a:solidFill>
                  <a:srgbClr val="C586C0"/>
                </a:solidFill>
                <a:highlight>
                  <a:srgbClr val="1E1E1E"/>
                </a:highlight>
                <a:latin typeface="Courier New"/>
                <a:ea typeface="Courier New"/>
                <a:cs typeface="Courier New"/>
                <a:sym typeface="Courier New"/>
              </a:rPr>
              <a:t>async</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await</a:t>
            </a:r>
            <a:r>
              <a:rPr lang="es" sz="1050">
                <a:solidFill>
                  <a:srgbClr val="D4D4D4"/>
                </a:solidFill>
                <a:highlight>
                  <a:srgbClr val="1E1E1E"/>
                </a:highlight>
                <a:latin typeface="Courier New"/>
                <a:ea typeface="Courier New"/>
                <a:cs typeface="Courier New"/>
                <a:sym typeface="Courier New"/>
              </a:rPr>
              <a:t> tester.</a:t>
            </a:r>
            <a:r>
              <a:rPr lang="es" sz="1050">
                <a:solidFill>
                  <a:srgbClr val="DCDCAA"/>
                </a:solidFill>
                <a:highlight>
                  <a:srgbClr val="1E1E1E"/>
                </a:highlight>
                <a:latin typeface="Courier New"/>
                <a:ea typeface="Courier New"/>
                <a:cs typeface="Courier New"/>
                <a:sym typeface="Courier New"/>
              </a:rPr>
              <a:t>pumpWidget</a:t>
            </a:r>
            <a:r>
              <a:rPr lang="es" sz="1050">
                <a:solidFill>
                  <a:srgbClr val="D4D4D4"/>
                </a:solidFill>
                <a:highlight>
                  <a:srgbClr val="1E1E1E"/>
                </a:highlight>
                <a:latin typeface="Courier New"/>
                <a:ea typeface="Courier New"/>
                <a:cs typeface="Courier New"/>
                <a:sym typeface="Courier New"/>
              </a:rPr>
              <a:t>(</a:t>
            </a:r>
            <a:r>
              <a:rPr lang="es" sz="1050">
                <a:solidFill>
                  <a:srgbClr val="4EC9B0"/>
                </a:solidFill>
                <a:highlight>
                  <a:srgbClr val="1E1E1E"/>
                </a:highlight>
                <a:latin typeface="Courier New"/>
                <a:ea typeface="Courier New"/>
                <a:cs typeface="Courier New"/>
                <a:sym typeface="Courier New"/>
              </a:rPr>
              <a:t>MyWidget</a:t>
            </a:r>
            <a:r>
              <a:rPr lang="es" sz="1050">
                <a:solidFill>
                  <a:srgbClr val="D4D4D4"/>
                </a:solidFill>
                <a:highlight>
                  <a:srgbClr val="1E1E1E"/>
                </a:highlight>
                <a:latin typeface="Courier New"/>
                <a:ea typeface="Courier New"/>
                <a:cs typeface="Courier New"/>
                <a:sym typeface="Courier New"/>
              </a:rPr>
              <a:t>(title: </a:t>
            </a:r>
            <a:r>
              <a:rPr lang="es" sz="1050">
                <a:solidFill>
                  <a:srgbClr val="CE9178"/>
                </a:solidFill>
                <a:highlight>
                  <a:srgbClr val="1E1E1E"/>
                </a:highlight>
                <a:latin typeface="Courier New"/>
                <a:ea typeface="Courier New"/>
                <a:cs typeface="Courier New"/>
                <a:sym typeface="Courier New"/>
              </a:rPr>
              <a:t>'T'</a:t>
            </a:r>
            <a:r>
              <a:rPr lang="es" sz="1050">
                <a:solidFill>
                  <a:srgbClr val="D4D4D4"/>
                </a:solidFill>
                <a:highlight>
                  <a:srgbClr val="1E1E1E"/>
                </a:highlight>
                <a:latin typeface="Courier New"/>
                <a:ea typeface="Courier New"/>
                <a:cs typeface="Courier New"/>
                <a:sym typeface="Courier New"/>
              </a:rPr>
              <a:t>, message: </a:t>
            </a:r>
            <a:r>
              <a:rPr lang="es" sz="1050">
                <a:solidFill>
                  <a:srgbClr val="CE9178"/>
                </a:solidFill>
                <a:highlight>
                  <a:srgbClr val="1E1E1E"/>
                </a:highlight>
                <a:latin typeface="Courier New"/>
                <a:ea typeface="Courier New"/>
                <a:cs typeface="Courier New"/>
                <a:sym typeface="Courier New"/>
              </a:rPr>
              <a:t>'M'</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6A9955"/>
                </a:solidFill>
                <a:highlight>
                  <a:srgbClr val="1E1E1E"/>
                </a:highlight>
                <a:latin typeface="Courier New"/>
                <a:ea typeface="Courier New"/>
                <a:cs typeface="Courier New"/>
                <a:sym typeface="Courier New"/>
              </a:rPr>
              <a:t>// Crear nuestros Finders</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final</a:t>
            </a:r>
            <a:r>
              <a:rPr lang="es" sz="1050">
                <a:solidFill>
                  <a:srgbClr val="D4D4D4"/>
                </a:solidFill>
                <a:highlight>
                  <a:srgbClr val="1E1E1E"/>
                </a:highlight>
                <a:latin typeface="Courier New"/>
                <a:ea typeface="Courier New"/>
                <a:cs typeface="Courier New"/>
                <a:sym typeface="Courier New"/>
              </a:rPr>
              <a:t> titleFinder = find.</a:t>
            </a:r>
            <a:r>
              <a:rPr lang="es" sz="1050">
                <a:solidFill>
                  <a:srgbClr val="DCDCAA"/>
                </a:solidFill>
                <a:highlight>
                  <a:srgbClr val="1E1E1E"/>
                </a:highlight>
                <a:latin typeface="Courier New"/>
                <a:ea typeface="Courier New"/>
                <a:cs typeface="Courier New"/>
                <a:sym typeface="Courier New"/>
              </a:rPr>
              <a:t>text</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'T'</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final</a:t>
            </a:r>
            <a:r>
              <a:rPr lang="es" sz="1050">
                <a:solidFill>
                  <a:srgbClr val="D4D4D4"/>
                </a:solidFill>
                <a:highlight>
                  <a:srgbClr val="1E1E1E"/>
                </a:highlight>
                <a:latin typeface="Courier New"/>
                <a:ea typeface="Courier New"/>
                <a:cs typeface="Courier New"/>
                <a:sym typeface="Courier New"/>
              </a:rPr>
              <a:t> messageFinder = find.</a:t>
            </a:r>
            <a:r>
              <a:rPr lang="es" sz="1050">
                <a:solidFill>
                  <a:srgbClr val="DCDCAA"/>
                </a:solidFill>
                <a:highlight>
                  <a:srgbClr val="1E1E1E"/>
                </a:highlight>
                <a:latin typeface="Courier New"/>
                <a:ea typeface="Courier New"/>
                <a:cs typeface="Courier New"/>
                <a:sym typeface="Courier New"/>
              </a:rPr>
              <a:t>text</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'M'</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277" name="Google Shape;277;gea0ba12c3d_0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8682efe35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DCDCAA"/>
                </a:solidFill>
                <a:highlight>
                  <a:srgbClr val="1E1E1E"/>
                </a:highlight>
                <a:latin typeface="Courier New"/>
                <a:ea typeface="Courier New"/>
                <a:cs typeface="Courier New"/>
                <a:sym typeface="Courier New"/>
              </a:rPr>
              <a:t>testWidgets</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'encuentra un Widget usando una Key'</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WidgetTester</a:t>
            </a:r>
            <a:r>
              <a:rPr lang="es" sz="1050">
                <a:solidFill>
                  <a:srgbClr val="D4D4D4"/>
                </a:solidFill>
                <a:highlight>
                  <a:srgbClr val="1E1E1E"/>
                </a:highlight>
                <a:latin typeface="Courier New"/>
                <a:ea typeface="Courier New"/>
                <a:cs typeface="Courier New"/>
                <a:sym typeface="Courier New"/>
              </a:rPr>
              <a:t> tester) </a:t>
            </a:r>
            <a:r>
              <a:rPr lang="es" sz="1050">
                <a:solidFill>
                  <a:srgbClr val="C586C0"/>
                </a:solidFill>
                <a:highlight>
                  <a:srgbClr val="1E1E1E"/>
                </a:highlight>
                <a:latin typeface="Courier New"/>
                <a:ea typeface="Courier New"/>
                <a:cs typeface="Courier New"/>
                <a:sym typeface="Courier New"/>
              </a:rPr>
              <a:t>async</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6A9955"/>
                </a:solidFill>
                <a:highlight>
                  <a:srgbClr val="1E1E1E"/>
                </a:highlight>
                <a:latin typeface="Courier New"/>
                <a:ea typeface="Courier New"/>
                <a:cs typeface="Courier New"/>
                <a:sym typeface="Courier New"/>
              </a:rPr>
              <a:t>// Define nuestra llave de prueba</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final</a:t>
            </a:r>
            <a:r>
              <a:rPr lang="es" sz="1050">
                <a:solidFill>
                  <a:srgbClr val="D4D4D4"/>
                </a:solidFill>
                <a:highlight>
                  <a:srgbClr val="1E1E1E"/>
                </a:highlight>
                <a:latin typeface="Courier New"/>
                <a:ea typeface="Courier New"/>
                <a:cs typeface="Courier New"/>
                <a:sym typeface="Courier New"/>
              </a:rPr>
              <a:t> testKey = </a:t>
            </a:r>
            <a:r>
              <a:rPr lang="es" sz="1050">
                <a:solidFill>
                  <a:srgbClr val="4EC9B0"/>
                </a:solidFill>
                <a:highlight>
                  <a:srgbClr val="1E1E1E"/>
                </a:highlight>
                <a:latin typeface="Courier New"/>
                <a:ea typeface="Courier New"/>
                <a:cs typeface="Courier New"/>
                <a:sym typeface="Courier New"/>
              </a:rPr>
              <a:t>Key</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'K'</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6A9955"/>
                </a:solidFill>
                <a:highlight>
                  <a:srgbClr val="1E1E1E"/>
                </a:highlight>
                <a:latin typeface="Courier New"/>
                <a:ea typeface="Courier New"/>
                <a:cs typeface="Courier New"/>
                <a:sym typeface="Courier New"/>
              </a:rPr>
              <a:t>// Construye un MaterialApp con la testKey</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await</a:t>
            </a:r>
            <a:r>
              <a:rPr lang="es" sz="1050">
                <a:solidFill>
                  <a:srgbClr val="D4D4D4"/>
                </a:solidFill>
                <a:highlight>
                  <a:srgbClr val="1E1E1E"/>
                </a:highlight>
                <a:latin typeface="Courier New"/>
                <a:ea typeface="Courier New"/>
                <a:cs typeface="Courier New"/>
                <a:sym typeface="Courier New"/>
              </a:rPr>
              <a:t> tester.</a:t>
            </a:r>
            <a:r>
              <a:rPr lang="es" sz="1050">
                <a:solidFill>
                  <a:srgbClr val="DCDCAA"/>
                </a:solidFill>
                <a:highlight>
                  <a:srgbClr val="1E1E1E"/>
                </a:highlight>
                <a:latin typeface="Courier New"/>
                <a:ea typeface="Courier New"/>
                <a:cs typeface="Courier New"/>
                <a:sym typeface="Courier New"/>
              </a:rPr>
              <a:t>pumpWidget</a:t>
            </a:r>
            <a:r>
              <a:rPr lang="es" sz="1050">
                <a:solidFill>
                  <a:srgbClr val="D4D4D4"/>
                </a:solidFill>
                <a:highlight>
                  <a:srgbClr val="1E1E1E"/>
                </a:highlight>
                <a:latin typeface="Courier New"/>
                <a:ea typeface="Courier New"/>
                <a:cs typeface="Courier New"/>
                <a:sym typeface="Courier New"/>
              </a:rPr>
              <a:t>(</a:t>
            </a:r>
            <a:r>
              <a:rPr lang="es" sz="1050">
                <a:solidFill>
                  <a:srgbClr val="4EC9B0"/>
                </a:solidFill>
                <a:highlight>
                  <a:srgbClr val="1E1E1E"/>
                </a:highlight>
                <a:latin typeface="Courier New"/>
                <a:ea typeface="Courier New"/>
                <a:cs typeface="Courier New"/>
                <a:sym typeface="Courier New"/>
              </a:rPr>
              <a:t>MaterialApp</a:t>
            </a:r>
            <a:r>
              <a:rPr lang="es" sz="1050">
                <a:solidFill>
                  <a:srgbClr val="D4D4D4"/>
                </a:solidFill>
                <a:highlight>
                  <a:srgbClr val="1E1E1E"/>
                </a:highlight>
                <a:latin typeface="Courier New"/>
                <a:ea typeface="Courier New"/>
                <a:cs typeface="Courier New"/>
                <a:sym typeface="Courier New"/>
              </a:rPr>
              <a:t>(key: testKey, home: </a:t>
            </a:r>
            <a:r>
              <a:rPr lang="es" sz="1050">
                <a:solidFill>
                  <a:srgbClr val="4EC9B0"/>
                </a:solidFill>
                <a:highlight>
                  <a:srgbClr val="1E1E1E"/>
                </a:highlight>
                <a:latin typeface="Courier New"/>
                <a:ea typeface="Courier New"/>
                <a:cs typeface="Courier New"/>
                <a:sym typeface="Courier New"/>
              </a:rPr>
              <a:t>Container</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6A9955"/>
                </a:solidFill>
                <a:highlight>
                  <a:srgbClr val="1E1E1E"/>
                </a:highlight>
                <a:latin typeface="Courier New"/>
                <a:ea typeface="Courier New"/>
                <a:cs typeface="Courier New"/>
                <a:sym typeface="Courier New"/>
              </a:rPr>
              <a:t>// Encuentra el Widget MaterialApp usando la testKey</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expect</a:t>
            </a:r>
            <a:r>
              <a:rPr lang="es" sz="1050">
                <a:solidFill>
                  <a:srgbClr val="D4D4D4"/>
                </a:solidFill>
                <a:highlight>
                  <a:srgbClr val="1E1E1E"/>
                </a:highlight>
                <a:latin typeface="Courier New"/>
                <a:ea typeface="Courier New"/>
                <a:cs typeface="Courier New"/>
                <a:sym typeface="Courier New"/>
              </a:rPr>
              <a:t>(find.</a:t>
            </a:r>
            <a:r>
              <a:rPr lang="es" sz="1050">
                <a:solidFill>
                  <a:srgbClr val="DCDCAA"/>
                </a:solidFill>
                <a:highlight>
                  <a:srgbClr val="1E1E1E"/>
                </a:highlight>
                <a:latin typeface="Courier New"/>
                <a:ea typeface="Courier New"/>
                <a:cs typeface="Courier New"/>
                <a:sym typeface="Courier New"/>
              </a:rPr>
              <a:t>byKey</a:t>
            </a:r>
            <a:r>
              <a:rPr lang="es" sz="1050">
                <a:solidFill>
                  <a:srgbClr val="D4D4D4"/>
                </a:solidFill>
                <a:highlight>
                  <a:srgbClr val="1E1E1E"/>
                </a:highlight>
                <a:latin typeface="Courier New"/>
                <a:ea typeface="Courier New"/>
                <a:cs typeface="Courier New"/>
                <a:sym typeface="Courier New"/>
              </a:rPr>
              <a:t>(testKey), findsOneWidget);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284" name="Google Shape;284;ge8682efe35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e8682efe35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DCDCAA"/>
                </a:solidFill>
                <a:highlight>
                  <a:srgbClr val="1E1E1E"/>
                </a:highlight>
                <a:latin typeface="Courier New"/>
                <a:ea typeface="Courier New"/>
                <a:cs typeface="Courier New"/>
                <a:sym typeface="Courier New"/>
              </a:rPr>
              <a:t>testWidgets</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'encuentra una instancia especifica'</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WidgetTester</a:t>
            </a:r>
            <a:r>
              <a:rPr lang="es" sz="1050">
                <a:solidFill>
                  <a:srgbClr val="D4D4D4"/>
                </a:solidFill>
                <a:highlight>
                  <a:srgbClr val="1E1E1E"/>
                </a:highlight>
                <a:latin typeface="Courier New"/>
                <a:ea typeface="Courier New"/>
                <a:cs typeface="Courier New"/>
                <a:sym typeface="Courier New"/>
              </a:rPr>
              <a:t> tester) </a:t>
            </a:r>
            <a:r>
              <a:rPr lang="es" sz="1050">
                <a:solidFill>
                  <a:srgbClr val="C586C0"/>
                </a:solidFill>
                <a:highlight>
                  <a:srgbClr val="1E1E1E"/>
                </a:highlight>
                <a:latin typeface="Courier New"/>
                <a:ea typeface="Courier New"/>
                <a:cs typeface="Courier New"/>
                <a:sym typeface="Courier New"/>
              </a:rPr>
              <a:t>async</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final</a:t>
            </a:r>
            <a:r>
              <a:rPr lang="es" sz="1050">
                <a:solidFill>
                  <a:srgbClr val="D4D4D4"/>
                </a:solidFill>
                <a:highlight>
                  <a:srgbClr val="1E1E1E"/>
                </a:highlight>
                <a:latin typeface="Courier New"/>
                <a:ea typeface="Courier New"/>
                <a:cs typeface="Courier New"/>
                <a:sym typeface="Courier New"/>
              </a:rPr>
              <a:t> childWidget = </a:t>
            </a:r>
            <a:r>
              <a:rPr lang="es" sz="1050">
                <a:solidFill>
                  <a:srgbClr val="4EC9B0"/>
                </a:solidFill>
                <a:highlight>
                  <a:srgbClr val="1E1E1E"/>
                </a:highlight>
                <a:latin typeface="Courier New"/>
                <a:ea typeface="Courier New"/>
                <a:cs typeface="Courier New"/>
                <a:sym typeface="Courier New"/>
              </a:rPr>
              <a:t>Padding</a:t>
            </a:r>
            <a:r>
              <a:rPr lang="es" sz="1050">
                <a:solidFill>
                  <a:srgbClr val="D4D4D4"/>
                </a:solidFill>
                <a:highlight>
                  <a:srgbClr val="1E1E1E"/>
                </a:highlight>
                <a:latin typeface="Courier New"/>
                <a:ea typeface="Courier New"/>
                <a:cs typeface="Courier New"/>
                <a:sym typeface="Courier New"/>
              </a:rPr>
              <a:t>(padding: </a:t>
            </a:r>
            <a:r>
              <a:rPr lang="es" sz="1050">
                <a:solidFill>
                  <a:srgbClr val="4EC9B0"/>
                </a:solidFill>
                <a:highlight>
                  <a:srgbClr val="1E1E1E"/>
                </a:highlight>
                <a:latin typeface="Courier New"/>
                <a:ea typeface="Courier New"/>
                <a:cs typeface="Courier New"/>
                <a:sym typeface="Courier New"/>
              </a:rPr>
              <a:t>EdgeInsets</a:t>
            </a:r>
            <a:r>
              <a:rPr lang="es" sz="1050">
                <a:solidFill>
                  <a:srgbClr val="D4D4D4"/>
                </a:solidFill>
                <a:highlight>
                  <a:srgbClr val="1E1E1E"/>
                </a:highlight>
                <a:latin typeface="Courier New"/>
                <a:ea typeface="Courier New"/>
                <a:cs typeface="Courier New"/>
                <a:sym typeface="Courier New"/>
              </a:rPr>
              <a:t>.zero);</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6A9955"/>
                </a:solidFill>
                <a:highlight>
                  <a:srgbClr val="1E1E1E"/>
                </a:highlight>
                <a:latin typeface="Courier New"/>
                <a:ea typeface="Courier New"/>
                <a:cs typeface="Courier New"/>
                <a:sym typeface="Courier New"/>
              </a:rPr>
              <a:t>// Porporciona nuestro childWidget al Container</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await</a:t>
            </a:r>
            <a:r>
              <a:rPr lang="es" sz="1050">
                <a:solidFill>
                  <a:srgbClr val="D4D4D4"/>
                </a:solidFill>
                <a:highlight>
                  <a:srgbClr val="1E1E1E"/>
                </a:highlight>
                <a:latin typeface="Courier New"/>
                <a:ea typeface="Courier New"/>
                <a:cs typeface="Courier New"/>
                <a:sym typeface="Courier New"/>
              </a:rPr>
              <a:t> tester.</a:t>
            </a:r>
            <a:r>
              <a:rPr lang="es" sz="1050">
                <a:solidFill>
                  <a:srgbClr val="DCDCAA"/>
                </a:solidFill>
                <a:highlight>
                  <a:srgbClr val="1E1E1E"/>
                </a:highlight>
                <a:latin typeface="Courier New"/>
                <a:ea typeface="Courier New"/>
                <a:cs typeface="Courier New"/>
                <a:sym typeface="Courier New"/>
              </a:rPr>
              <a:t>pumpWidget</a:t>
            </a:r>
            <a:r>
              <a:rPr lang="es" sz="1050">
                <a:solidFill>
                  <a:srgbClr val="D4D4D4"/>
                </a:solidFill>
                <a:highlight>
                  <a:srgbClr val="1E1E1E"/>
                </a:highlight>
                <a:latin typeface="Courier New"/>
                <a:ea typeface="Courier New"/>
                <a:cs typeface="Courier New"/>
                <a:sym typeface="Courier New"/>
              </a:rPr>
              <a:t>(</a:t>
            </a:r>
            <a:r>
              <a:rPr lang="es" sz="1050">
                <a:solidFill>
                  <a:srgbClr val="4EC9B0"/>
                </a:solidFill>
                <a:highlight>
                  <a:srgbClr val="1E1E1E"/>
                </a:highlight>
                <a:latin typeface="Courier New"/>
                <a:ea typeface="Courier New"/>
                <a:cs typeface="Courier New"/>
                <a:sym typeface="Courier New"/>
              </a:rPr>
              <a:t>Container</a:t>
            </a:r>
            <a:r>
              <a:rPr lang="es" sz="1050">
                <a:solidFill>
                  <a:srgbClr val="D4D4D4"/>
                </a:solidFill>
                <a:highlight>
                  <a:srgbClr val="1E1E1E"/>
                </a:highlight>
                <a:latin typeface="Courier New"/>
                <a:ea typeface="Courier New"/>
                <a:cs typeface="Courier New"/>
                <a:sym typeface="Courier New"/>
              </a:rPr>
              <a:t>(child: childWidget));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6A9955"/>
                </a:solidFill>
                <a:highlight>
                  <a:srgbClr val="1E1E1E"/>
                </a:highlight>
                <a:latin typeface="Courier New"/>
                <a:ea typeface="Courier New"/>
                <a:cs typeface="Courier New"/>
                <a:sym typeface="Courier New"/>
              </a:rPr>
              <a:t>// Busca por el childWidget en el arbol y verifica que existe</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expect</a:t>
            </a:r>
            <a:r>
              <a:rPr lang="es" sz="1050">
                <a:solidFill>
                  <a:srgbClr val="D4D4D4"/>
                </a:solidFill>
                <a:highlight>
                  <a:srgbClr val="1E1E1E"/>
                </a:highlight>
                <a:latin typeface="Courier New"/>
                <a:ea typeface="Courier New"/>
                <a:cs typeface="Courier New"/>
                <a:sym typeface="Courier New"/>
              </a:rPr>
              <a:t>(find.</a:t>
            </a:r>
            <a:r>
              <a:rPr lang="es" sz="1050">
                <a:solidFill>
                  <a:srgbClr val="DCDCAA"/>
                </a:solidFill>
                <a:highlight>
                  <a:srgbClr val="1E1E1E"/>
                </a:highlight>
                <a:latin typeface="Courier New"/>
                <a:ea typeface="Courier New"/>
                <a:cs typeface="Courier New"/>
                <a:sym typeface="Courier New"/>
              </a:rPr>
              <a:t>byWidget</a:t>
            </a:r>
            <a:r>
              <a:rPr lang="es" sz="1050">
                <a:solidFill>
                  <a:srgbClr val="D4D4D4"/>
                </a:solidFill>
                <a:highlight>
                  <a:srgbClr val="1E1E1E"/>
                </a:highlight>
                <a:latin typeface="Courier New"/>
                <a:ea typeface="Courier New"/>
                <a:cs typeface="Courier New"/>
                <a:sym typeface="Courier New"/>
              </a:rPr>
              <a:t>(childWidget), findsOneWidget);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291" name="Google Shape;291;ge8682efe35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8682efe35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 flutter/material.dart';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'package:flutter_test/flutter_test.dart';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testWidgets('encuentra un Text Widget', (WidgetTester tester)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Crea una App con un Text Widget que muestra la letra 'H'</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await tester.pumpWidget(MaterialApp(</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home: Scaffold(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body: Text('H')</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Encuentra un Widget que muestra la letra 'H'</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expect(find.text('H'), findsOneWidget);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testWidgets('encuentra un Widget usando una Key',</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(WidgetTester tester)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Define nuestra llave de prueba</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testKey = Key('K');</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Contruye el Widget MaterialApp usando la testKey</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await tester.pumpWidget(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MaterialApp(key: testKey, home: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Container())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Encuentra el Widget MaterialApp usando la testKey</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expect(find.byKey(testKey), findsOneWidget);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testWidgets('encuentra una instancia especifica',</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(WidgetTester tester)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childWidget = Padding(padding: EdgeInsets.zero);</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Proporciona nuestro childWidget al Container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await tester.pumpWidget(Container(child: childWidget));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Busca por el childWidget en el arbol y verifica que existe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expect(find.byWidget(childWidget), findsOneWidget);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298" name="Google Shape;298;ge8682efe35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a0ba12c3d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testWidgets('MyWidget tiene un titulo y un mensaje',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(WidgetTester tester)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await tester.pumpWidget(MyWidget(title: 'T', message: 'M'));</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titleFinder = find.text('T');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messageFinder = find.text('M');</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Use el matcher 'findsOneWidget' proporcionado por flutter_test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para verificar que nuestros Text Widgets aparezcan exactamente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una vez en el Widget tree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expect(titleFinder, findsOneWidget);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expect(messageFinder, findsOneWidget);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305" name="Google Shape;305;gea0ba12c3d_0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a0ba12c3d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'package:flutter/material.dart';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'package:flutter_test/flutter_test.dart';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testWidgets('MyWidget tiene un titulo y un mensaje',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(WidgetTester tester)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await tester.pumpWidget(MyWidget(title: 'T', message: 'M'));</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titleFinder = find.text('T');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messageFinder = find.text('M');</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Use el matcher 'findsOneWidget' proporcionado por flutter_test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para verificar que nuestros Text Widgets aparezcan exactamente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una vez en el Widget tree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expect(titleFinder, findsOneWidget);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expect(messageFinder, findsOneWidget);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class MyWidget extends StatelessWidget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String title;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String message;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const MyWidget({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Key key,</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@required this.title,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@required this.message,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 super(key: key);</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@override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Widget build(BuildContext comtext)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return MaterialApp(</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'Flutter Demo',</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home: Scaffold(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appBar: AppBar(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Text(title)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body: Center(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Text(message)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312" name="Google Shape;312;gea0ba12c3d_0_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8682efe35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e8682efe35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a0ba12c3d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5" name="Google Shape;325;gea0ba12c3d_0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a0ba12c3d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1" name="Google Shape;331;gea0ba12c3d_0_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e8682efe35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569CD6"/>
                </a:solidFill>
                <a:highlight>
                  <a:srgbClr val="1E1E1E"/>
                </a:highlight>
                <a:latin typeface="Courier New"/>
                <a:ea typeface="Courier New"/>
                <a:cs typeface="Courier New"/>
                <a:sym typeface="Courier New"/>
              </a:rPr>
              <a:t>import</a:t>
            </a:r>
            <a:r>
              <a:rPr lang="es" sz="1050">
                <a:solidFill>
                  <a:srgbClr val="D4D4D4"/>
                </a:solidFill>
                <a:highlight>
                  <a:srgbClr val="1E1E1E"/>
                </a:highlight>
                <a:latin typeface="Courier New"/>
                <a:ea typeface="Courier New"/>
                <a:cs typeface="Courier New"/>
                <a:sym typeface="Courier New"/>
              </a:rPr>
              <a:t> </a:t>
            </a:r>
            <a:r>
              <a:rPr lang="es" sz="1050">
                <a:solidFill>
                  <a:srgbClr val="CE9178"/>
                </a:solidFill>
                <a:highlight>
                  <a:srgbClr val="1E1E1E"/>
                </a:highlight>
                <a:latin typeface="Courier New"/>
                <a:ea typeface="Courier New"/>
                <a:cs typeface="Courier New"/>
                <a:sym typeface="Courier New"/>
              </a:rPr>
              <a:t>'package:flutter/material.dart'</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569CD6"/>
                </a:solidFill>
                <a:highlight>
                  <a:srgbClr val="1E1E1E"/>
                </a:highlight>
                <a:latin typeface="Courier New"/>
                <a:ea typeface="Courier New"/>
                <a:cs typeface="Courier New"/>
                <a:sym typeface="Courier New"/>
              </a:rPr>
              <a:t>void</a:t>
            </a: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main</a:t>
            </a:r>
            <a:r>
              <a:rPr lang="es" sz="1050">
                <a:solidFill>
                  <a:srgbClr val="D4D4D4"/>
                </a:solidFill>
                <a:highlight>
                  <a:srgbClr val="1E1E1E"/>
                </a:highlight>
                <a:latin typeface="Courier New"/>
                <a:ea typeface="Courier New"/>
                <a:cs typeface="Courier New"/>
                <a:sym typeface="Courier New"/>
              </a:rPr>
              <a:t>() =&gt; </a:t>
            </a:r>
            <a:r>
              <a:rPr lang="es" sz="1050">
                <a:solidFill>
                  <a:srgbClr val="DCDCAA"/>
                </a:solidFill>
                <a:highlight>
                  <a:srgbClr val="1E1E1E"/>
                </a:highlight>
                <a:latin typeface="Courier New"/>
                <a:ea typeface="Courier New"/>
                <a:cs typeface="Courier New"/>
                <a:sym typeface="Courier New"/>
              </a:rPr>
              <a:t>runApp</a:t>
            </a:r>
            <a:r>
              <a:rPr lang="es" sz="1050">
                <a:solidFill>
                  <a:srgbClr val="D4D4D4"/>
                </a:solidFill>
                <a:highlight>
                  <a:srgbClr val="1E1E1E"/>
                </a:highlight>
                <a:latin typeface="Courier New"/>
                <a:ea typeface="Courier New"/>
                <a:cs typeface="Courier New"/>
                <a:sym typeface="Courier New"/>
              </a:rPr>
              <a:t>(</a:t>
            </a:r>
            <a:r>
              <a:rPr lang="es" sz="1050">
                <a:solidFill>
                  <a:srgbClr val="4EC9B0"/>
                </a:solidFill>
                <a:highlight>
                  <a:srgbClr val="1E1E1E"/>
                </a:highlight>
                <a:latin typeface="Courier New"/>
                <a:ea typeface="Courier New"/>
                <a:cs typeface="Courier New"/>
                <a:sym typeface="Courier New"/>
              </a:rPr>
              <a:t>MyApp</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569CD6"/>
                </a:solidFill>
                <a:highlight>
                  <a:srgbClr val="1E1E1E"/>
                </a:highlight>
                <a:latin typeface="Courier New"/>
                <a:ea typeface="Courier New"/>
                <a:cs typeface="Courier New"/>
                <a:sym typeface="Courier New"/>
              </a:rPr>
              <a:t>class</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MyApp</a:t>
            </a: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extends</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StatelessWidget</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6A9955"/>
                </a:solidFill>
                <a:highlight>
                  <a:srgbClr val="1E1E1E"/>
                </a:highlight>
                <a:latin typeface="Courier New"/>
                <a:ea typeface="Courier New"/>
                <a:cs typeface="Courier New"/>
                <a:sym typeface="Courier New"/>
              </a:rPr>
              <a:t>// This Widget is the root of your application.</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@override</a:t>
            </a:r>
            <a:endParaRPr sz="1050">
              <a:solidFill>
                <a:srgbClr val="569CD6"/>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Widget</a:t>
            </a: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build</a:t>
            </a:r>
            <a:r>
              <a:rPr lang="es" sz="1050">
                <a:solidFill>
                  <a:srgbClr val="D4D4D4"/>
                </a:solidFill>
                <a:highlight>
                  <a:srgbClr val="1E1E1E"/>
                </a:highlight>
                <a:latin typeface="Courier New"/>
                <a:ea typeface="Courier New"/>
                <a:cs typeface="Courier New"/>
                <a:sym typeface="Courier New"/>
              </a:rPr>
              <a:t>(</a:t>
            </a:r>
            <a:r>
              <a:rPr lang="es" sz="1050">
                <a:solidFill>
                  <a:srgbClr val="4EC9B0"/>
                </a:solidFill>
                <a:highlight>
                  <a:srgbClr val="1E1E1E"/>
                </a:highlight>
                <a:latin typeface="Courier New"/>
                <a:ea typeface="Courier New"/>
                <a:cs typeface="Courier New"/>
                <a:sym typeface="Courier New"/>
              </a:rPr>
              <a:t>BuildContex</a:t>
            </a:r>
            <a:r>
              <a:rPr lang="es" sz="1050">
                <a:solidFill>
                  <a:srgbClr val="D4D4D4"/>
                </a:solidFill>
                <a:highlight>
                  <a:srgbClr val="1E1E1E"/>
                </a:highlight>
                <a:latin typeface="Courier New"/>
                <a:ea typeface="Courier New"/>
                <a:cs typeface="Courier New"/>
                <a:sym typeface="Courier New"/>
              </a:rPr>
              <a:t> context)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return</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MaterialApp</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title: </a:t>
            </a:r>
            <a:r>
              <a:rPr lang="es" sz="1050">
                <a:solidFill>
                  <a:srgbClr val="CE9178"/>
                </a:solidFill>
                <a:highlight>
                  <a:srgbClr val="1E1E1E"/>
                </a:highlight>
                <a:latin typeface="Courier New"/>
                <a:ea typeface="Courier New"/>
                <a:cs typeface="Courier New"/>
                <a:sym typeface="Courier New"/>
              </a:rPr>
              <a:t>'Flutter Demo'</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theme: </a:t>
            </a:r>
            <a:r>
              <a:rPr lang="es" sz="1050">
                <a:solidFill>
                  <a:srgbClr val="4EC9B0"/>
                </a:solidFill>
                <a:highlight>
                  <a:srgbClr val="1E1E1E"/>
                </a:highlight>
                <a:latin typeface="Courier New"/>
                <a:ea typeface="Courier New"/>
                <a:cs typeface="Courier New"/>
                <a:sym typeface="Courier New"/>
              </a:rPr>
              <a:t>ThemeData</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primarySwatch: </a:t>
            </a:r>
            <a:r>
              <a:rPr lang="es" sz="1050">
                <a:solidFill>
                  <a:srgbClr val="4EC9B0"/>
                </a:solidFill>
                <a:highlight>
                  <a:srgbClr val="1E1E1E"/>
                </a:highlight>
                <a:latin typeface="Courier New"/>
                <a:ea typeface="Courier New"/>
                <a:cs typeface="Courier New"/>
                <a:sym typeface="Courier New"/>
              </a:rPr>
              <a:t>Colors</a:t>
            </a:r>
            <a:r>
              <a:rPr lang="es" sz="1050">
                <a:solidFill>
                  <a:srgbClr val="D4D4D4"/>
                </a:solidFill>
                <a:highlight>
                  <a:srgbClr val="1E1E1E"/>
                </a:highlight>
                <a:latin typeface="Courier New"/>
                <a:ea typeface="Courier New"/>
                <a:cs typeface="Courier New"/>
                <a:sym typeface="Courier New"/>
              </a:rPr>
              <a:t>.blue,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home: </a:t>
            </a:r>
            <a:r>
              <a:rPr lang="es" sz="1050">
                <a:solidFill>
                  <a:srgbClr val="4EC9B0"/>
                </a:solidFill>
                <a:highlight>
                  <a:srgbClr val="1E1E1E"/>
                </a:highlight>
                <a:latin typeface="Courier New"/>
                <a:ea typeface="Courier New"/>
                <a:cs typeface="Courier New"/>
                <a:sym typeface="Courier New"/>
              </a:rPr>
              <a:t>MyHomePage</a:t>
            </a:r>
            <a:r>
              <a:rPr lang="es" sz="1050">
                <a:solidFill>
                  <a:srgbClr val="D4D4D4"/>
                </a:solidFill>
                <a:highlight>
                  <a:srgbClr val="1E1E1E"/>
                </a:highlight>
                <a:latin typeface="Courier New"/>
                <a:ea typeface="Courier New"/>
                <a:cs typeface="Courier New"/>
                <a:sym typeface="Courier New"/>
              </a:rPr>
              <a:t>(title: </a:t>
            </a:r>
            <a:r>
              <a:rPr lang="es" sz="1050">
                <a:solidFill>
                  <a:srgbClr val="CE9178"/>
                </a:solidFill>
                <a:highlight>
                  <a:srgbClr val="1E1E1E"/>
                </a:highlight>
                <a:latin typeface="Courier New"/>
                <a:ea typeface="Courier New"/>
                <a:cs typeface="Courier New"/>
                <a:sym typeface="Courier New"/>
              </a:rPr>
              <a:t>'Flutter Demo Home Page'</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569CD6"/>
                </a:solidFill>
                <a:highlight>
                  <a:srgbClr val="1E1E1E"/>
                </a:highlight>
                <a:latin typeface="Courier New"/>
                <a:ea typeface="Courier New"/>
                <a:cs typeface="Courier New"/>
                <a:sym typeface="Courier New"/>
              </a:rPr>
              <a:t>class</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MyHomePage</a:t>
            </a: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extends</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StatefulWidget</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MyHomePage</a:t>
            </a:r>
            <a:r>
              <a:rPr lang="es" sz="1050">
                <a:solidFill>
                  <a:srgbClr val="D4D4D4"/>
                </a:solidFill>
                <a:highlight>
                  <a:srgbClr val="1E1E1E"/>
                </a:highlight>
                <a:latin typeface="Courier New"/>
                <a:ea typeface="Courier New"/>
                <a:cs typeface="Courier New"/>
                <a:sym typeface="Courier New"/>
              </a:rPr>
              <a:t>({</a:t>
            </a:r>
            <a:r>
              <a:rPr lang="es" sz="1050">
                <a:solidFill>
                  <a:srgbClr val="4EC9B0"/>
                </a:solidFill>
                <a:highlight>
                  <a:srgbClr val="1E1E1E"/>
                </a:highlight>
                <a:latin typeface="Courier New"/>
                <a:ea typeface="Courier New"/>
                <a:cs typeface="Courier New"/>
                <a:sym typeface="Courier New"/>
              </a:rPr>
              <a:t>Key</a:t>
            </a:r>
            <a:r>
              <a:rPr lang="es" sz="1050">
                <a:solidFill>
                  <a:srgbClr val="D4D4D4"/>
                </a:solidFill>
                <a:highlight>
                  <a:srgbClr val="1E1E1E"/>
                </a:highlight>
                <a:latin typeface="Courier New"/>
                <a:ea typeface="Courier New"/>
                <a:cs typeface="Courier New"/>
                <a:sym typeface="Courier New"/>
              </a:rPr>
              <a:t> key, </a:t>
            </a:r>
            <a:r>
              <a:rPr lang="es" sz="1050">
                <a:solidFill>
                  <a:srgbClr val="569CD6"/>
                </a:solidFill>
                <a:highlight>
                  <a:srgbClr val="1E1E1E"/>
                </a:highlight>
                <a:latin typeface="Courier New"/>
                <a:ea typeface="Courier New"/>
                <a:cs typeface="Courier New"/>
                <a:sym typeface="Courier New"/>
              </a:rPr>
              <a:t>this</a:t>
            </a:r>
            <a:r>
              <a:rPr lang="es" sz="1050">
                <a:solidFill>
                  <a:srgbClr val="D4D4D4"/>
                </a:solidFill>
                <a:highlight>
                  <a:srgbClr val="1E1E1E"/>
                </a:highlight>
                <a:latin typeface="Courier New"/>
                <a:ea typeface="Courier New"/>
                <a:cs typeface="Courier New"/>
                <a:sym typeface="Courier New"/>
              </a:rPr>
              <a:t>.title}) : </a:t>
            </a:r>
            <a:r>
              <a:rPr lang="es" sz="1050">
                <a:solidFill>
                  <a:srgbClr val="569CD6"/>
                </a:solidFill>
                <a:highlight>
                  <a:srgbClr val="1E1E1E"/>
                </a:highlight>
                <a:latin typeface="Courier New"/>
                <a:ea typeface="Courier New"/>
                <a:cs typeface="Courier New"/>
                <a:sym typeface="Courier New"/>
              </a:rPr>
              <a:t>super</a:t>
            </a:r>
            <a:r>
              <a:rPr lang="es" sz="1050">
                <a:solidFill>
                  <a:srgbClr val="D4D4D4"/>
                </a:solidFill>
                <a:highlight>
                  <a:srgbClr val="1E1E1E"/>
                </a:highlight>
                <a:latin typeface="Courier New"/>
                <a:ea typeface="Courier New"/>
                <a:cs typeface="Courier New"/>
                <a:sym typeface="Courier New"/>
              </a:rPr>
              <a:t>(key: key);</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final</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String</a:t>
            </a:r>
            <a:r>
              <a:rPr lang="es" sz="1050">
                <a:solidFill>
                  <a:srgbClr val="D4D4D4"/>
                </a:solidFill>
                <a:highlight>
                  <a:srgbClr val="1E1E1E"/>
                </a:highlight>
                <a:latin typeface="Courier New"/>
                <a:ea typeface="Courier New"/>
                <a:cs typeface="Courier New"/>
                <a:sym typeface="Courier New"/>
              </a:rPr>
              <a:t> title;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@override</a:t>
            </a:r>
            <a:endParaRPr sz="1050">
              <a:solidFill>
                <a:srgbClr val="569CD6"/>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_MyHomePageState</a:t>
            </a: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createState</a:t>
            </a:r>
            <a:r>
              <a:rPr lang="es" sz="1050">
                <a:solidFill>
                  <a:srgbClr val="D4D4D4"/>
                </a:solidFill>
                <a:highlight>
                  <a:srgbClr val="1E1E1E"/>
                </a:highlight>
                <a:latin typeface="Courier New"/>
                <a:ea typeface="Courier New"/>
                <a:cs typeface="Courier New"/>
                <a:sym typeface="Courier New"/>
              </a:rPr>
              <a:t>() =&gt; </a:t>
            </a:r>
            <a:r>
              <a:rPr lang="es" sz="1050">
                <a:solidFill>
                  <a:srgbClr val="4EC9B0"/>
                </a:solidFill>
                <a:highlight>
                  <a:srgbClr val="1E1E1E"/>
                </a:highlight>
                <a:latin typeface="Courier New"/>
                <a:ea typeface="Courier New"/>
                <a:cs typeface="Courier New"/>
                <a:sym typeface="Courier New"/>
              </a:rPr>
              <a:t>_MyHomePageState</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569CD6"/>
                </a:solidFill>
                <a:highlight>
                  <a:srgbClr val="1E1E1E"/>
                </a:highlight>
                <a:latin typeface="Courier New"/>
                <a:ea typeface="Courier New"/>
                <a:cs typeface="Courier New"/>
                <a:sym typeface="Courier New"/>
              </a:rPr>
              <a:t>class</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_MyHomePageState</a:t>
            </a: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extends</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State</a:t>
            </a:r>
            <a:r>
              <a:rPr lang="es" sz="1050">
                <a:solidFill>
                  <a:srgbClr val="D4D4D4"/>
                </a:solidFill>
                <a:highlight>
                  <a:srgbClr val="1E1E1E"/>
                </a:highlight>
                <a:latin typeface="Courier New"/>
                <a:ea typeface="Courier New"/>
                <a:cs typeface="Courier New"/>
                <a:sym typeface="Courier New"/>
              </a:rPr>
              <a:t>&lt;</a:t>
            </a:r>
            <a:r>
              <a:rPr lang="es" sz="1050">
                <a:solidFill>
                  <a:srgbClr val="4EC9B0"/>
                </a:solidFill>
                <a:highlight>
                  <a:srgbClr val="1E1E1E"/>
                </a:highlight>
                <a:latin typeface="Courier New"/>
                <a:ea typeface="Courier New"/>
                <a:cs typeface="Courier New"/>
                <a:sym typeface="Courier New"/>
              </a:rPr>
              <a:t>MyHomePage</a:t>
            </a:r>
            <a:r>
              <a:rPr lang="es" sz="1050">
                <a:solidFill>
                  <a:srgbClr val="D4D4D4"/>
                </a:solidFill>
                <a:highlight>
                  <a:srgbClr val="1E1E1E"/>
                </a:highlight>
                <a:latin typeface="Courier New"/>
                <a:ea typeface="Courier New"/>
                <a:cs typeface="Courier New"/>
                <a:sym typeface="Courier New"/>
              </a:rPr>
              <a:t>&gt;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int</a:t>
            </a:r>
            <a:r>
              <a:rPr lang="es" sz="1050">
                <a:solidFill>
                  <a:srgbClr val="D4D4D4"/>
                </a:solidFill>
                <a:highlight>
                  <a:srgbClr val="1E1E1E"/>
                </a:highlight>
                <a:latin typeface="Courier New"/>
                <a:ea typeface="Courier New"/>
                <a:cs typeface="Courier New"/>
                <a:sym typeface="Courier New"/>
              </a:rPr>
              <a:t> _counter = </a:t>
            </a:r>
            <a:r>
              <a:rPr lang="es" sz="1050">
                <a:solidFill>
                  <a:srgbClr val="B5CEA8"/>
                </a:solidFill>
                <a:highlight>
                  <a:srgbClr val="1E1E1E"/>
                </a:highlight>
                <a:latin typeface="Courier New"/>
                <a:ea typeface="Courier New"/>
                <a:cs typeface="Courier New"/>
                <a:sym typeface="Courier New"/>
              </a:rPr>
              <a:t>0</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void</a:t>
            </a: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_incrementCounter</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setState</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_counter++;</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35714"/>
              </a:lnSpc>
              <a:spcBef>
                <a:spcPts val="0"/>
              </a:spcBef>
              <a:spcAft>
                <a:spcPts val="0"/>
              </a:spcAft>
              <a:buClr>
                <a:schemeClr val="dk1"/>
              </a:buClr>
              <a:buSzPts val="1100"/>
              <a:buFont typeface="Arial"/>
              <a:buNone/>
            </a:pPr>
            <a:r>
              <a:rPr lang="es" sz="1050">
                <a:solidFill>
                  <a:srgbClr val="569CD6"/>
                </a:solidFill>
                <a:highlight>
                  <a:srgbClr val="1E1E1E"/>
                </a:highlight>
                <a:latin typeface="Courier New"/>
                <a:ea typeface="Courier New"/>
                <a:cs typeface="Courier New"/>
                <a:sym typeface="Courier New"/>
              </a:rPr>
              <a:t>@override</a:t>
            </a:r>
            <a:endParaRPr sz="1050">
              <a:solidFill>
                <a:srgbClr val="569CD6"/>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4EC9B0"/>
                </a:solidFill>
                <a:highlight>
                  <a:srgbClr val="1E1E1E"/>
                </a:highlight>
                <a:latin typeface="Courier New"/>
                <a:ea typeface="Courier New"/>
                <a:cs typeface="Courier New"/>
                <a:sym typeface="Courier New"/>
              </a:rPr>
              <a:t>Widget</a:t>
            </a: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build</a:t>
            </a:r>
            <a:r>
              <a:rPr lang="es" sz="1050">
                <a:solidFill>
                  <a:srgbClr val="D4D4D4"/>
                </a:solidFill>
                <a:highlight>
                  <a:srgbClr val="1E1E1E"/>
                </a:highlight>
                <a:latin typeface="Courier New"/>
                <a:ea typeface="Courier New"/>
                <a:cs typeface="Courier New"/>
                <a:sym typeface="Courier New"/>
              </a:rPr>
              <a:t>(</a:t>
            </a:r>
            <a:r>
              <a:rPr lang="es" sz="1050">
                <a:solidFill>
                  <a:srgbClr val="4EC9B0"/>
                </a:solidFill>
                <a:highlight>
                  <a:srgbClr val="1E1E1E"/>
                </a:highlight>
                <a:latin typeface="Courier New"/>
                <a:ea typeface="Courier New"/>
                <a:cs typeface="Courier New"/>
                <a:sym typeface="Courier New"/>
              </a:rPr>
              <a:t>BuildContext</a:t>
            </a:r>
            <a:r>
              <a:rPr lang="es" sz="1050">
                <a:solidFill>
                  <a:srgbClr val="D4D4D4"/>
                </a:solidFill>
                <a:highlight>
                  <a:srgbClr val="1E1E1E"/>
                </a:highlight>
                <a:latin typeface="Courier New"/>
                <a:ea typeface="Courier New"/>
                <a:cs typeface="Courier New"/>
                <a:sym typeface="Courier New"/>
              </a:rPr>
              <a:t> context)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return</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Scaffold</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appBar: </a:t>
            </a:r>
            <a:r>
              <a:rPr lang="es" sz="1050">
                <a:solidFill>
                  <a:srgbClr val="4EC9B0"/>
                </a:solidFill>
                <a:highlight>
                  <a:srgbClr val="1E1E1E"/>
                </a:highlight>
                <a:latin typeface="Courier New"/>
                <a:ea typeface="Courier New"/>
                <a:cs typeface="Courier New"/>
                <a:sym typeface="Courier New"/>
              </a:rPr>
              <a:t>AppBar</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title: </a:t>
            </a:r>
            <a:r>
              <a:rPr lang="es" sz="1050">
                <a:solidFill>
                  <a:srgbClr val="4EC9B0"/>
                </a:solidFill>
                <a:highlight>
                  <a:srgbClr val="1E1E1E"/>
                </a:highlight>
                <a:latin typeface="Courier New"/>
                <a:ea typeface="Courier New"/>
                <a:cs typeface="Courier New"/>
                <a:sym typeface="Courier New"/>
              </a:rPr>
              <a:t>Text</a:t>
            </a:r>
            <a:r>
              <a:rPr lang="es" sz="1050">
                <a:solidFill>
                  <a:srgbClr val="D4D4D4"/>
                </a:solidFill>
                <a:highlight>
                  <a:srgbClr val="1E1E1E"/>
                </a:highlight>
                <a:latin typeface="Courier New"/>
                <a:ea typeface="Courier New"/>
                <a:cs typeface="Courier New"/>
                <a:sym typeface="Courier New"/>
              </a:rPr>
              <a:t>(widget.title),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body: </a:t>
            </a:r>
            <a:r>
              <a:rPr lang="es" sz="1050">
                <a:solidFill>
                  <a:srgbClr val="4EC9B0"/>
                </a:solidFill>
                <a:highlight>
                  <a:srgbClr val="1E1E1E"/>
                </a:highlight>
                <a:latin typeface="Courier New"/>
                <a:ea typeface="Courier New"/>
                <a:cs typeface="Courier New"/>
                <a:sym typeface="Courier New"/>
              </a:rPr>
              <a:t>Center</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child: </a:t>
            </a:r>
            <a:r>
              <a:rPr lang="es" sz="1050">
                <a:solidFill>
                  <a:srgbClr val="4EC9B0"/>
                </a:solidFill>
                <a:highlight>
                  <a:srgbClr val="1E1E1E"/>
                </a:highlight>
                <a:latin typeface="Courier New"/>
                <a:ea typeface="Courier New"/>
                <a:cs typeface="Courier New"/>
                <a:sym typeface="Courier New"/>
              </a:rPr>
              <a:t>Column</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mainAxisAlignment: </a:t>
            </a:r>
            <a:r>
              <a:rPr lang="es" sz="1050">
                <a:solidFill>
                  <a:srgbClr val="4EC9B0"/>
                </a:solidFill>
                <a:highlight>
                  <a:srgbClr val="1E1E1E"/>
                </a:highlight>
                <a:latin typeface="Courier New"/>
                <a:ea typeface="Courier New"/>
                <a:cs typeface="Courier New"/>
                <a:sym typeface="Courier New"/>
              </a:rPr>
              <a:t>MainAxisAlignment</a:t>
            </a:r>
            <a:r>
              <a:rPr lang="es" sz="1050">
                <a:solidFill>
                  <a:srgbClr val="D4D4D4"/>
                </a:solidFill>
                <a:highlight>
                  <a:srgbClr val="1E1E1E"/>
                </a:highlight>
                <a:latin typeface="Courier New"/>
                <a:ea typeface="Courier New"/>
                <a:cs typeface="Courier New"/>
                <a:sym typeface="Courier New"/>
              </a:rPr>
              <a:t>.center,</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children: &lt;</a:t>
            </a:r>
            <a:r>
              <a:rPr lang="es" sz="1050">
                <a:solidFill>
                  <a:srgbClr val="4EC9B0"/>
                </a:solidFill>
                <a:highlight>
                  <a:srgbClr val="1E1E1E"/>
                </a:highlight>
                <a:latin typeface="Courier New"/>
                <a:ea typeface="Courier New"/>
                <a:cs typeface="Courier New"/>
                <a:sym typeface="Courier New"/>
              </a:rPr>
              <a:t>Widget</a:t>
            </a:r>
            <a:r>
              <a:rPr lang="es" sz="1050">
                <a:solidFill>
                  <a:srgbClr val="D4D4D4"/>
                </a:solidFill>
                <a:highlight>
                  <a:srgbClr val="1E1E1E"/>
                </a:highlight>
                <a:latin typeface="Courier New"/>
                <a:ea typeface="Courier New"/>
                <a:cs typeface="Courier New"/>
                <a:sym typeface="Courier New"/>
              </a:rPr>
              <a:t>&gt;[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Text</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E9178"/>
                </a:solidFill>
                <a:highlight>
                  <a:srgbClr val="1E1E1E"/>
                </a:highlight>
                <a:latin typeface="Courier New"/>
                <a:ea typeface="Courier New"/>
                <a:cs typeface="Courier New"/>
                <a:sym typeface="Courier New"/>
              </a:rPr>
              <a:t>'You have puched the button this many times:'</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Text</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E9178"/>
                </a:solidFill>
                <a:highlight>
                  <a:srgbClr val="1E1E1E"/>
                </a:highlight>
                <a:latin typeface="Courier New"/>
                <a:ea typeface="Courier New"/>
                <a:cs typeface="Courier New"/>
                <a:sym typeface="Courier New"/>
              </a:rPr>
              <a:t>'$</a:t>
            </a:r>
            <a:r>
              <a:rPr lang="es" sz="1050">
                <a:solidFill>
                  <a:srgbClr val="9CDCFE"/>
                </a:solidFill>
                <a:highlight>
                  <a:srgbClr val="1E1E1E"/>
                </a:highlight>
                <a:latin typeface="Courier New"/>
                <a:ea typeface="Courier New"/>
                <a:cs typeface="Courier New"/>
                <a:sym typeface="Courier New"/>
              </a:rPr>
              <a:t>_counter</a:t>
            </a:r>
            <a:r>
              <a:rPr lang="es" sz="1050">
                <a:solidFill>
                  <a:srgbClr val="CE9178"/>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key: </a:t>
            </a:r>
            <a:r>
              <a:rPr lang="es" sz="1050">
                <a:solidFill>
                  <a:srgbClr val="4EC9B0"/>
                </a:solidFill>
                <a:highlight>
                  <a:srgbClr val="1E1E1E"/>
                </a:highlight>
                <a:latin typeface="Courier New"/>
                <a:ea typeface="Courier New"/>
                <a:cs typeface="Courier New"/>
                <a:sym typeface="Courier New"/>
              </a:rPr>
              <a:t>ValueKey</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'counter'</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style: </a:t>
            </a:r>
            <a:r>
              <a:rPr lang="es" sz="1050">
                <a:solidFill>
                  <a:srgbClr val="4EC9B0"/>
                </a:solidFill>
                <a:highlight>
                  <a:srgbClr val="1E1E1E"/>
                </a:highlight>
                <a:latin typeface="Courier New"/>
                <a:ea typeface="Courier New"/>
                <a:cs typeface="Courier New"/>
                <a:sym typeface="Courier New"/>
              </a:rPr>
              <a:t>Theme</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of</a:t>
            </a:r>
            <a:r>
              <a:rPr lang="es" sz="1050">
                <a:solidFill>
                  <a:srgbClr val="D4D4D4"/>
                </a:solidFill>
                <a:highlight>
                  <a:srgbClr val="1E1E1E"/>
                </a:highlight>
                <a:latin typeface="Courier New"/>
                <a:ea typeface="Courier New"/>
                <a:cs typeface="Courier New"/>
                <a:sym typeface="Courier New"/>
              </a:rPr>
              <a:t>(context).textTheme.display1,</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floatingActionButton: </a:t>
            </a:r>
            <a:r>
              <a:rPr lang="es" sz="1050">
                <a:solidFill>
                  <a:srgbClr val="4EC9B0"/>
                </a:solidFill>
                <a:highlight>
                  <a:srgbClr val="1E1E1E"/>
                </a:highlight>
                <a:latin typeface="Courier New"/>
                <a:ea typeface="Courier New"/>
                <a:cs typeface="Courier New"/>
                <a:sym typeface="Courier New"/>
              </a:rPr>
              <a:t>FloatingActionButton</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key: </a:t>
            </a:r>
            <a:r>
              <a:rPr lang="es" sz="1050">
                <a:solidFill>
                  <a:srgbClr val="4EC9B0"/>
                </a:solidFill>
                <a:highlight>
                  <a:srgbClr val="1E1E1E"/>
                </a:highlight>
                <a:latin typeface="Courier New"/>
                <a:ea typeface="Courier New"/>
                <a:cs typeface="Courier New"/>
                <a:sym typeface="Courier New"/>
              </a:rPr>
              <a:t>ValueKey</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"increment"</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onPressed: _incrementCounter,</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tooltip: </a:t>
            </a:r>
            <a:r>
              <a:rPr lang="es" sz="1050">
                <a:solidFill>
                  <a:srgbClr val="CE9178"/>
                </a:solidFill>
                <a:highlight>
                  <a:srgbClr val="1E1E1E"/>
                </a:highlight>
                <a:latin typeface="Courier New"/>
                <a:ea typeface="Courier New"/>
                <a:cs typeface="Courier New"/>
                <a:sym typeface="Courier New"/>
              </a:rPr>
              <a:t>'Increment'</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child: </a:t>
            </a:r>
            <a:r>
              <a:rPr lang="es" sz="1050">
                <a:solidFill>
                  <a:srgbClr val="4EC9B0"/>
                </a:solidFill>
                <a:highlight>
                  <a:srgbClr val="1E1E1E"/>
                </a:highlight>
                <a:latin typeface="Courier New"/>
                <a:ea typeface="Courier New"/>
                <a:cs typeface="Courier New"/>
                <a:sym typeface="Courier New"/>
              </a:rPr>
              <a:t>Icon</a:t>
            </a:r>
            <a:r>
              <a:rPr lang="es" sz="1050">
                <a:solidFill>
                  <a:srgbClr val="D4D4D4"/>
                </a:solidFill>
                <a:highlight>
                  <a:srgbClr val="1E1E1E"/>
                </a:highlight>
                <a:latin typeface="Courier New"/>
                <a:ea typeface="Courier New"/>
                <a:cs typeface="Courier New"/>
                <a:sym typeface="Courier New"/>
              </a:rPr>
              <a:t>(</a:t>
            </a:r>
            <a:r>
              <a:rPr lang="es" sz="1050">
                <a:solidFill>
                  <a:srgbClr val="4EC9B0"/>
                </a:solidFill>
                <a:highlight>
                  <a:srgbClr val="1E1E1E"/>
                </a:highlight>
                <a:latin typeface="Courier New"/>
                <a:ea typeface="Courier New"/>
                <a:cs typeface="Courier New"/>
                <a:sym typeface="Courier New"/>
              </a:rPr>
              <a:t>Icons</a:t>
            </a:r>
            <a:r>
              <a:rPr lang="es" sz="1050">
                <a:solidFill>
                  <a:srgbClr val="D4D4D4"/>
                </a:solidFill>
                <a:highlight>
                  <a:srgbClr val="1E1E1E"/>
                </a:highlight>
                <a:latin typeface="Courier New"/>
                <a:ea typeface="Courier New"/>
                <a:cs typeface="Courier New"/>
                <a:sym typeface="Courier New"/>
              </a:rPr>
              <a:t>.add),</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337" name="Google Shape;337;ge8682efe35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8682efe35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'package:flutter_driver/flutter_driver.dart';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'package:test/test.dart';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group("Counter App Test",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FlutterDriver driver;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setUpAll(()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driver = await FlutterDriver.connect();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tearDownAll(()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if(driver != null)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driver.close();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counterTextFinder = find.byValueKey('counter');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buttonFinder = find.byValueKey('increment');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test("starts at 0", ()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expect(await driver.getText(counterTextFinder), "0");</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test("on tap click", ()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await driver.tap(buttonFinder);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expect(await driver.getText(counterTextFinder), "1");</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344" name="Google Shape;344;ge8682efe35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a0ba12c3d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0" name="Google Shape;350;gea0ba12c3d_0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ea0ba12c3d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7" name="Google Shape;357;gea0ba12c3d_0_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ea0ba12c3d_0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3" name="Google Shape;363;gea0ba12c3d_0_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ea0ba12c3d_0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'package:flutter_driver/driver_extension.dart';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 counter_app/main.dart';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Esta linea permite la extension</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enableFlutterDriverExtension();</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Llam la funcion 'main()' de nuestra app o llama a 'runApp' con culquier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widget, en el que estas interesado en realizarle el test.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app.main();</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370" name="Google Shape;370;gea0ba12c3d_0_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ea0ba12c3d_0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7" name="Google Shape;377;gea0ba12c3d_0_2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ea0ba12c3d_0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'package:flutter_driver/flutter_driver.dart';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'package:test/test.dart';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group("Counter App Test",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FlutterDriver driver;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setUpAll(()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driver = await FlutterDriver.connect();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tearDownAll(()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if(driver != null)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driver.close();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counterTextFinder = find.byValueKey('counter');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buttonFinder = find.byValueKey('increment');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test("starts at 0", ()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expect(await driver.getText(counterTextFinder), "0");</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test("on tap click", ()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await driver.tap(buttonFinder);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expect(await driver.getText(counterTextFinder), "1");</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383" name="Google Shape;383;gea0ba12c3d_0_2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ea0ba12c3d_0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0" name="Google Shape;390;gea0ba12c3d_0_2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 name="Google Shape;15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fd5db0949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'package:flutter_driver/flutter_driver.dart';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'package:test/test.dart';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group("Counter App Test",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FlutterDriver driver;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setUpAll(()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driver = await FlutterDriver.connect();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tearDownAll(()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if(driver != null)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driver.close();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counterTextFinder = find.byValueKey('counter');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buttonFinder = find.byValueKey('increment');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test("starts at 0", ()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expect(await driver.getText(counterTextFinder), "0");</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test("on tap click", ()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await driver.tap(buttonFinder);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expect(await driver.getText(counterTextFinder), "1");</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396" name="Google Shape;396;gfd5db0949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8682efe35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1" name="Google Shape;401;ge8682efe35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e8682efe35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7" name="Google Shape;407;ge8682efe35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e8682efe35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4" name="Google Shape;414;ge8682efe35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e8682efe35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1" name="Google Shape;421;ge8682efe35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e8682efe35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9" name="Google Shape;429;ge8682efe35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e8682efe35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7" name="Google Shape;437;ge8682efe35_0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e8682efe35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4" name="Google Shape;444;ge8682efe35_0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e8682efe35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0" name="Google Shape;450;ge8682efe35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e8682efe35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6" name="Google Shape;456;ge8682efe35_0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8682efe3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e8682efe3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e8682efe35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2" name="Google Shape;462;ge8682efe35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e8682efe35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9" name="Google Shape;469;ge8682efe35_0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e8682efe35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5" name="Google Shape;475;ge8682efe35_0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e8682efe35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2" name="Google Shape;482;ge8682efe35_0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f243f9793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9" name="Google Shape;489;gf243f9793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3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4" name="Google Shape;49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a0ba12c3d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gea0ba12c3d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ea0ba12c3d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7" name="Google Shape;177;gea0ba12c3d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a0ba12c3d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 name="Google Shape;183;gea0ba12c3d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a0ba12c3d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 name="Google Shape;191;gea0ba12c3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9" name="Shape 9"/>
        <p:cNvGrpSpPr/>
        <p:nvPr/>
      </p:nvGrpSpPr>
      <p:grpSpPr>
        <a:xfrm>
          <a:off x="0" y="0"/>
          <a:ext cx="0" cy="0"/>
          <a:chOff x="0" y="0"/>
          <a:chExt cx="0" cy="0"/>
        </a:xfrm>
      </p:grpSpPr>
      <p:sp>
        <p:nvSpPr>
          <p:cNvPr id="10" name="Google Shape;10;p3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showMasterSp="0">
  <p:cSld name="SECTION_TITLE_AND_DESCRIPTION">
    <p:spTree>
      <p:nvGrpSpPr>
        <p:cNvPr id="103" name="Shape 103"/>
        <p:cNvGrpSpPr/>
        <p:nvPr/>
      </p:nvGrpSpPr>
      <p:grpSpPr>
        <a:xfrm>
          <a:off x="0" y="0"/>
          <a:ext cx="0" cy="0"/>
          <a:chOff x="0" y="0"/>
          <a:chExt cx="0" cy="0"/>
        </a:xfrm>
      </p:grpSpPr>
      <p:sp>
        <p:nvSpPr>
          <p:cNvPr id="104" name="Google Shape;104;p4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7"/>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8" name="Google Shape;108;p47"/>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9" name="Google Shape;109;p47"/>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0" name="Google Shape;110;p4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showMasterSp="0">
  <p:cSld name="CAPTION_ONLY">
    <p:spTree>
      <p:nvGrpSpPr>
        <p:cNvPr id="111" name="Shape 111"/>
        <p:cNvGrpSpPr/>
        <p:nvPr/>
      </p:nvGrpSpPr>
      <p:grpSpPr>
        <a:xfrm>
          <a:off x="0" y="0"/>
          <a:ext cx="0" cy="0"/>
          <a:chOff x="0" y="0"/>
          <a:chExt cx="0" cy="0"/>
        </a:xfrm>
      </p:grpSpPr>
      <p:sp>
        <p:nvSpPr>
          <p:cNvPr id="112" name="Google Shape;112;p48"/>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8"/>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8"/>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16" name="Google Shape;116;p4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showMasterSp="0">
  <p:cSld name="BIG_NUMBER">
    <p:spTree>
      <p:nvGrpSpPr>
        <p:cNvPr id="117" name="Shape 117"/>
        <p:cNvGrpSpPr/>
        <p:nvPr/>
      </p:nvGrpSpPr>
      <p:grpSpPr>
        <a:xfrm>
          <a:off x="0" y="0"/>
          <a:ext cx="0" cy="0"/>
          <a:chOff x="0" y="0"/>
          <a:chExt cx="0" cy="0"/>
        </a:xfrm>
      </p:grpSpPr>
      <p:sp>
        <p:nvSpPr>
          <p:cNvPr id="118" name="Google Shape;118;p49"/>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 name="Google Shape;119;p49"/>
          <p:cNvGrpSpPr/>
          <p:nvPr/>
        </p:nvGrpSpPr>
        <p:grpSpPr>
          <a:xfrm>
            <a:off x="5959221" y="4119576"/>
            <a:ext cx="2520950" cy="1024165"/>
            <a:chOff x="6917201" y="0"/>
            <a:chExt cx="2227777" cy="863400"/>
          </a:xfrm>
        </p:grpSpPr>
        <p:sp>
          <p:nvSpPr>
            <p:cNvPr id="120" name="Google Shape;120;p49"/>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9"/>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49"/>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 name="Google Shape;123;p49"/>
          <p:cNvGrpSpPr/>
          <p:nvPr/>
        </p:nvGrpSpPr>
        <p:grpSpPr>
          <a:xfrm>
            <a:off x="199148" y="2"/>
            <a:ext cx="2795412" cy="1083308"/>
            <a:chOff x="6917201" y="0"/>
            <a:chExt cx="2227777" cy="863400"/>
          </a:xfrm>
        </p:grpSpPr>
        <p:sp>
          <p:nvSpPr>
            <p:cNvPr id="124" name="Google Shape;124;p4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4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 name="Google Shape;127;p49"/>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8" name="Google Shape;128;p49"/>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1600"/>
              </a:spcBef>
              <a:spcAft>
                <a:spcPts val="0"/>
              </a:spcAft>
              <a:buSzPts val="1100"/>
              <a:buChar char="○"/>
              <a:defRPr/>
            </a:lvl2pPr>
            <a:lvl3pPr indent="-298450" lvl="2" marL="1371600" algn="ctr">
              <a:lnSpc>
                <a:spcPct val="115000"/>
              </a:lnSpc>
              <a:spcBef>
                <a:spcPts val="1600"/>
              </a:spcBef>
              <a:spcAft>
                <a:spcPts val="0"/>
              </a:spcAft>
              <a:buSzPts val="1100"/>
              <a:buChar char="■"/>
              <a:defRPr/>
            </a:lvl3pPr>
            <a:lvl4pPr indent="-298450" lvl="3" marL="1828800" algn="ctr">
              <a:lnSpc>
                <a:spcPct val="115000"/>
              </a:lnSpc>
              <a:spcBef>
                <a:spcPts val="1600"/>
              </a:spcBef>
              <a:spcAft>
                <a:spcPts val="0"/>
              </a:spcAft>
              <a:buSzPts val="1100"/>
              <a:buChar char="●"/>
              <a:defRPr/>
            </a:lvl4pPr>
            <a:lvl5pPr indent="-298450" lvl="4" marL="2286000" algn="ctr">
              <a:lnSpc>
                <a:spcPct val="115000"/>
              </a:lnSpc>
              <a:spcBef>
                <a:spcPts val="1600"/>
              </a:spcBef>
              <a:spcAft>
                <a:spcPts val="0"/>
              </a:spcAft>
              <a:buSzPts val="1100"/>
              <a:buChar char="○"/>
              <a:defRPr/>
            </a:lvl5pPr>
            <a:lvl6pPr indent="-298450" lvl="5" marL="2743200" algn="ctr">
              <a:lnSpc>
                <a:spcPct val="115000"/>
              </a:lnSpc>
              <a:spcBef>
                <a:spcPts val="1600"/>
              </a:spcBef>
              <a:spcAft>
                <a:spcPts val="0"/>
              </a:spcAft>
              <a:buSzPts val="1100"/>
              <a:buChar char="■"/>
              <a:defRPr/>
            </a:lvl6pPr>
            <a:lvl7pPr indent="-298450" lvl="6" marL="3200400" algn="ctr">
              <a:lnSpc>
                <a:spcPct val="115000"/>
              </a:lnSpc>
              <a:spcBef>
                <a:spcPts val="1600"/>
              </a:spcBef>
              <a:spcAft>
                <a:spcPts val="0"/>
              </a:spcAft>
              <a:buSzPts val="1100"/>
              <a:buChar char="●"/>
              <a:defRPr/>
            </a:lvl7pPr>
            <a:lvl8pPr indent="-298450" lvl="7" marL="3657600" algn="ctr">
              <a:lnSpc>
                <a:spcPct val="115000"/>
              </a:lnSpc>
              <a:spcBef>
                <a:spcPts val="1600"/>
              </a:spcBef>
              <a:spcAft>
                <a:spcPts val="0"/>
              </a:spcAft>
              <a:buSzPts val="1100"/>
              <a:buChar char="○"/>
              <a:defRPr/>
            </a:lvl8pPr>
            <a:lvl9pPr indent="-298450" lvl="8" marL="4114800" algn="ctr">
              <a:lnSpc>
                <a:spcPct val="115000"/>
              </a:lnSpc>
              <a:spcBef>
                <a:spcPts val="1600"/>
              </a:spcBef>
              <a:spcAft>
                <a:spcPts val="1600"/>
              </a:spcAft>
              <a:buSzPts val="1100"/>
              <a:buChar char="■"/>
              <a:defRPr/>
            </a:lvl9pPr>
          </a:lstStyle>
          <a:p/>
        </p:txBody>
      </p:sp>
      <p:sp>
        <p:nvSpPr>
          <p:cNvPr id="129" name="Google Shape;129;p4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1" showMasterSp="0">
  <p:cSld name="SECTION_HEADER_1">
    <p:spTree>
      <p:nvGrpSpPr>
        <p:cNvPr id="130" name="Shape 130"/>
        <p:cNvGrpSpPr/>
        <p:nvPr/>
      </p:nvGrpSpPr>
      <p:grpSpPr>
        <a:xfrm>
          <a:off x="0" y="0"/>
          <a:ext cx="0" cy="0"/>
          <a:chOff x="0" y="0"/>
          <a:chExt cx="0" cy="0"/>
        </a:xfrm>
      </p:grpSpPr>
      <p:pic>
        <p:nvPicPr>
          <p:cNvPr descr="OBJETO DE ESTUDIO DE LA LÓGICA" id="131" name="Google Shape;131;p50"/>
          <p:cNvPicPr preferRelativeResize="0"/>
          <p:nvPr/>
        </p:nvPicPr>
        <p:blipFill rotWithShape="1">
          <a:blip r:embed="rId2">
            <a:alphaModFix/>
          </a:blip>
          <a:srcRect b="0" l="0" r="0" t="0"/>
          <a:stretch/>
        </p:blipFill>
        <p:spPr>
          <a:xfrm>
            <a:off x="0" y="24493"/>
            <a:ext cx="9144000" cy="5143502"/>
          </a:xfrm>
          <a:prstGeom prst="rect">
            <a:avLst/>
          </a:prstGeom>
          <a:noFill/>
          <a:ln>
            <a:noFill/>
          </a:ln>
          <a:effectLst>
            <a:outerShdw blurRad="50800" rotWithShape="0" algn="ctr" dir="5400000" dist="50800">
              <a:srgbClr val="000000">
                <a:alpha val="0"/>
              </a:srgbClr>
            </a:outerShdw>
          </a:effectLst>
        </p:spPr>
      </p:pic>
      <p:sp>
        <p:nvSpPr>
          <p:cNvPr id="132" name="Google Shape;132;p50"/>
          <p:cNvSpPr/>
          <p:nvPr/>
        </p:nvSpPr>
        <p:spPr>
          <a:xfrm>
            <a:off x="2381" y="4800600"/>
            <a:ext cx="91416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0"/>
          <p:cNvSpPr/>
          <p:nvPr/>
        </p:nvSpPr>
        <p:spPr>
          <a:xfrm>
            <a:off x="11" y="4750737"/>
            <a:ext cx="9141600" cy="480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50"/>
          <p:cNvSpPr txBox="1"/>
          <p:nvPr>
            <p:ph type="title"/>
          </p:nvPr>
        </p:nvSpPr>
        <p:spPr>
          <a:xfrm>
            <a:off x="822960" y="569214"/>
            <a:ext cx="7543800" cy="26745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262626"/>
              </a:buClr>
              <a:buSzPts val="6000"/>
              <a:buFont typeface="Arial"/>
              <a:buNone/>
              <a:defRPr b="0" sz="6000">
                <a:solidFill>
                  <a:srgbClr val="262626"/>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5" name="Google Shape;135;p50"/>
          <p:cNvSpPr txBox="1"/>
          <p:nvPr>
            <p:ph idx="1" type="body"/>
          </p:nvPr>
        </p:nvSpPr>
        <p:spPr>
          <a:xfrm>
            <a:off x="822960" y="3339846"/>
            <a:ext cx="7543800" cy="8574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900"/>
              </a:spcBef>
              <a:spcAft>
                <a:spcPts val="0"/>
              </a:spcAft>
              <a:buSzPts val="1800"/>
              <a:buNone/>
              <a:defRPr sz="1800" cap="none">
                <a:solidFill>
                  <a:schemeClr val="dk2"/>
                </a:solidFill>
                <a:latin typeface="Arial"/>
                <a:ea typeface="Arial"/>
                <a:cs typeface="Arial"/>
                <a:sym typeface="Arial"/>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100"/>
              <a:buNone/>
              <a:defRPr sz="1100">
                <a:solidFill>
                  <a:srgbClr val="888888"/>
                </a:solidFill>
              </a:defRPr>
            </a:lvl4pPr>
            <a:lvl5pPr indent="-228600" lvl="4" marL="2286000" algn="l">
              <a:lnSpc>
                <a:spcPct val="90000"/>
              </a:lnSpc>
              <a:spcBef>
                <a:spcPts val="300"/>
              </a:spcBef>
              <a:spcAft>
                <a:spcPts val="0"/>
              </a:spcAft>
              <a:buSzPts val="1100"/>
              <a:buNone/>
              <a:defRPr sz="1100">
                <a:solidFill>
                  <a:srgbClr val="888888"/>
                </a:solidFill>
              </a:defRPr>
            </a:lvl5pPr>
            <a:lvl6pPr indent="-228600" lvl="5" marL="2743200" algn="l">
              <a:lnSpc>
                <a:spcPct val="90000"/>
              </a:lnSpc>
              <a:spcBef>
                <a:spcPts val="300"/>
              </a:spcBef>
              <a:spcAft>
                <a:spcPts val="0"/>
              </a:spcAft>
              <a:buSzPts val="1100"/>
              <a:buNone/>
              <a:defRPr sz="1100">
                <a:solidFill>
                  <a:srgbClr val="888888"/>
                </a:solidFill>
              </a:defRPr>
            </a:lvl6pPr>
            <a:lvl7pPr indent="-228600" lvl="6" marL="3200400" algn="l">
              <a:lnSpc>
                <a:spcPct val="90000"/>
              </a:lnSpc>
              <a:spcBef>
                <a:spcPts val="300"/>
              </a:spcBef>
              <a:spcAft>
                <a:spcPts val="0"/>
              </a:spcAft>
              <a:buSzPts val="1100"/>
              <a:buNone/>
              <a:defRPr sz="1100">
                <a:solidFill>
                  <a:srgbClr val="888888"/>
                </a:solidFill>
              </a:defRPr>
            </a:lvl7pPr>
            <a:lvl8pPr indent="-228600" lvl="7" marL="3657600" algn="l">
              <a:lnSpc>
                <a:spcPct val="90000"/>
              </a:lnSpc>
              <a:spcBef>
                <a:spcPts val="300"/>
              </a:spcBef>
              <a:spcAft>
                <a:spcPts val="0"/>
              </a:spcAft>
              <a:buSzPts val="1100"/>
              <a:buNone/>
              <a:defRPr sz="1100">
                <a:solidFill>
                  <a:srgbClr val="888888"/>
                </a:solidFill>
              </a:defRPr>
            </a:lvl8pPr>
            <a:lvl9pPr indent="-228600" lvl="8" marL="4114800" algn="l">
              <a:lnSpc>
                <a:spcPct val="90000"/>
              </a:lnSpc>
              <a:spcBef>
                <a:spcPts val="300"/>
              </a:spcBef>
              <a:spcAft>
                <a:spcPts val="300"/>
              </a:spcAft>
              <a:buSzPts val="1100"/>
              <a:buNone/>
              <a:defRPr sz="1100">
                <a:solidFill>
                  <a:srgbClr val="888888"/>
                </a:solidFill>
              </a:defRPr>
            </a:lvl9pPr>
          </a:lstStyle>
          <a:p/>
        </p:txBody>
      </p:sp>
      <p:sp>
        <p:nvSpPr>
          <p:cNvPr id="136" name="Google Shape;136;p50"/>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50"/>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 name="Google Shape;138;p50"/>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cxnSp>
        <p:nvCxnSpPr>
          <p:cNvPr id="139" name="Google Shape;139;p50"/>
          <p:cNvCxnSpPr/>
          <p:nvPr/>
        </p:nvCxnSpPr>
        <p:spPr>
          <a:xfrm>
            <a:off x="905744" y="3257550"/>
            <a:ext cx="74064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1" name="Shape 11"/>
        <p:cNvGrpSpPr/>
        <p:nvPr/>
      </p:nvGrpSpPr>
      <p:grpSpPr>
        <a:xfrm>
          <a:off x="0" y="0"/>
          <a:ext cx="0" cy="0"/>
          <a:chOff x="0" y="0"/>
          <a:chExt cx="0" cy="0"/>
        </a:xfrm>
      </p:grpSpPr>
      <p:sp>
        <p:nvSpPr>
          <p:cNvPr id="12" name="Google Shape;12;p39"/>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9"/>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9"/>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9"/>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 name="Google Shape;16;p39"/>
          <p:cNvGrpSpPr/>
          <p:nvPr/>
        </p:nvGrpSpPr>
        <p:grpSpPr>
          <a:xfrm>
            <a:off x="255200" y="592"/>
            <a:ext cx="2250363" cy="1044300"/>
            <a:chOff x="255200" y="592"/>
            <a:chExt cx="2250363" cy="1044300"/>
          </a:xfrm>
        </p:grpSpPr>
        <p:sp>
          <p:nvSpPr>
            <p:cNvPr id="17" name="Google Shape;17;p39"/>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9"/>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9"/>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 name="Google Shape;20;p39"/>
          <p:cNvGrpSpPr/>
          <p:nvPr/>
        </p:nvGrpSpPr>
        <p:grpSpPr>
          <a:xfrm>
            <a:off x="905395" y="592"/>
            <a:ext cx="2250363" cy="1044300"/>
            <a:chOff x="905395" y="592"/>
            <a:chExt cx="2250363" cy="1044300"/>
          </a:xfrm>
        </p:grpSpPr>
        <p:sp>
          <p:nvSpPr>
            <p:cNvPr id="21" name="Google Shape;21;p39"/>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9"/>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9"/>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39"/>
          <p:cNvGrpSpPr/>
          <p:nvPr/>
        </p:nvGrpSpPr>
        <p:grpSpPr>
          <a:xfrm>
            <a:off x="7057468" y="5088"/>
            <a:ext cx="1851282" cy="752108"/>
            <a:chOff x="6917201" y="0"/>
            <a:chExt cx="2227777" cy="863400"/>
          </a:xfrm>
        </p:grpSpPr>
        <p:sp>
          <p:nvSpPr>
            <p:cNvPr id="25" name="Google Shape;25;p3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p39"/>
          <p:cNvGrpSpPr/>
          <p:nvPr/>
        </p:nvGrpSpPr>
        <p:grpSpPr>
          <a:xfrm>
            <a:off x="6553032" y="4217852"/>
            <a:ext cx="2389068" cy="925737"/>
            <a:chOff x="6917201" y="0"/>
            <a:chExt cx="2227777" cy="863400"/>
          </a:xfrm>
        </p:grpSpPr>
        <p:sp>
          <p:nvSpPr>
            <p:cNvPr id="29" name="Google Shape;29;p39"/>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9"/>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9"/>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 name="Google Shape;32;p39"/>
          <p:cNvGrpSpPr/>
          <p:nvPr/>
        </p:nvGrpSpPr>
        <p:grpSpPr>
          <a:xfrm>
            <a:off x="199148" y="4055652"/>
            <a:ext cx="2795412" cy="1083308"/>
            <a:chOff x="6917201" y="0"/>
            <a:chExt cx="2227777" cy="863400"/>
          </a:xfrm>
        </p:grpSpPr>
        <p:sp>
          <p:nvSpPr>
            <p:cNvPr id="33" name="Google Shape;33;p39"/>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9"/>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9"/>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9"/>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7" name="Google Shape;37;p39"/>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8" name="Google Shape;38;p3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39" name="Shape 39"/>
        <p:cNvGrpSpPr/>
        <p:nvPr/>
      </p:nvGrpSpPr>
      <p:grpSpPr>
        <a:xfrm>
          <a:off x="0" y="0"/>
          <a:ext cx="0" cy="0"/>
          <a:chOff x="0" y="0"/>
          <a:chExt cx="0" cy="0"/>
        </a:xfrm>
      </p:grpSpPr>
      <p:sp>
        <p:nvSpPr>
          <p:cNvPr id="40" name="Google Shape;40;p4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0"/>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0"/>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4" name="Google Shape;44;p4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type="obj">
  <p:cSld name="OBJECT">
    <p:spTree>
      <p:nvGrpSpPr>
        <p:cNvPr id="45" name="Shape 45"/>
        <p:cNvGrpSpPr/>
        <p:nvPr/>
      </p:nvGrpSpPr>
      <p:grpSpPr>
        <a:xfrm>
          <a:off x="0" y="0"/>
          <a:ext cx="0" cy="0"/>
          <a:chOff x="0" y="0"/>
          <a:chExt cx="0" cy="0"/>
        </a:xfrm>
      </p:grpSpPr>
      <p:sp>
        <p:nvSpPr>
          <p:cNvPr id="46" name="Google Shape;46;p41"/>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3F3F3F"/>
              </a:buClr>
              <a:buSzPts val="3600"/>
              <a:buFont typeface="Arial"/>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41"/>
          <p:cNvSpPr txBox="1"/>
          <p:nvPr>
            <p:ph idx="1" type="body"/>
          </p:nvPr>
        </p:nvSpPr>
        <p:spPr>
          <a:xfrm>
            <a:off x="822960" y="1384300"/>
            <a:ext cx="7543800" cy="3017400"/>
          </a:xfrm>
          <a:prstGeom prst="rect">
            <a:avLst/>
          </a:prstGeom>
          <a:noFill/>
          <a:ln>
            <a:noFill/>
          </a:ln>
        </p:spPr>
        <p:txBody>
          <a:bodyPr anchorCtr="0" anchor="t" bIns="34275" lIns="0" spcFirstLastPara="1" rIns="0" wrap="square" tIns="34275">
            <a:noAutofit/>
          </a:bodyPr>
          <a:lstStyle>
            <a:lvl1pPr indent="-317500" lvl="0" marL="457200" algn="l">
              <a:lnSpc>
                <a:spcPct val="90000"/>
              </a:lnSpc>
              <a:spcBef>
                <a:spcPts val="900"/>
              </a:spcBef>
              <a:spcAft>
                <a:spcPts val="0"/>
              </a:spcAft>
              <a:buSzPts val="1400"/>
              <a:buChar char="●"/>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48" name="Google Shape;48;p41"/>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41"/>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41"/>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howMasterSp="0">
  <p:cSld name="MAIN_POINT">
    <p:spTree>
      <p:nvGrpSpPr>
        <p:cNvPr id="51" name="Shape 51"/>
        <p:cNvGrpSpPr/>
        <p:nvPr/>
      </p:nvGrpSpPr>
      <p:grpSpPr>
        <a:xfrm>
          <a:off x="0" y="0"/>
          <a:ext cx="0" cy="0"/>
          <a:chOff x="0" y="0"/>
          <a:chExt cx="0" cy="0"/>
        </a:xfrm>
      </p:grpSpPr>
      <p:sp>
        <p:nvSpPr>
          <p:cNvPr id="52" name="Google Shape;52;p42"/>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2"/>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 name="Google Shape;54;p42"/>
          <p:cNvGrpSpPr/>
          <p:nvPr/>
        </p:nvGrpSpPr>
        <p:grpSpPr>
          <a:xfrm>
            <a:off x="255991" y="-118"/>
            <a:ext cx="2251347" cy="1043408"/>
            <a:chOff x="3961956" y="4383950"/>
            <a:chExt cx="1160548" cy="548700"/>
          </a:xfrm>
        </p:grpSpPr>
        <p:sp>
          <p:nvSpPr>
            <p:cNvPr id="55" name="Google Shape;55;p42"/>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2"/>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2"/>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 name="Google Shape;58;p4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 name="Google Shape;59;p42"/>
          <p:cNvGrpSpPr/>
          <p:nvPr/>
        </p:nvGrpSpPr>
        <p:grpSpPr>
          <a:xfrm>
            <a:off x="34934" y="4522125"/>
            <a:ext cx="1593306" cy="617072"/>
            <a:chOff x="6917201" y="0"/>
            <a:chExt cx="2227777" cy="863400"/>
          </a:xfrm>
        </p:grpSpPr>
        <p:sp>
          <p:nvSpPr>
            <p:cNvPr id="60" name="Google Shape;60;p42"/>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2"/>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2"/>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 name="Google Shape;63;p42"/>
          <p:cNvGrpSpPr/>
          <p:nvPr/>
        </p:nvGrpSpPr>
        <p:grpSpPr>
          <a:xfrm>
            <a:off x="5886353" y="1243"/>
            <a:ext cx="3257450" cy="1261514"/>
            <a:chOff x="6917201" y="0"/>
            <a:chExt cx="2227777" cy="863400"/>
          </a:xfrm>
        </p:grpSpPr>
        <p:sp>
          <p:nvSpPr>
            <p:cNvPr id="64" name="Google Shape;64;p4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 name="Google Shape;67;p42"/>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68" name="Google Shape;68;p4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69" name="Shape 69"/>
        <p:cNvGrpSpPr/>
        <p:nvPr/>
      </p:nvGrpSpPr>
      <p:grpSpPr>
        <a:xfrm>
          <a:off x="0" y="0"/>
          <a:ext cx="0" cy="0"/>
          <a:chOff x="0" y="0"/>
          <a:chExt cx="0" cy="0"/>
        </a:xfrm>
      </p:grpSpPr>
      <p:sp>
        <p:nvSpPr>
          <p:cNvPr id="70" name="Google Shape;70;p4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 name="Google Shape;71;p43"/>
          <p:cNvGrpSpPr/>
          <p:nvPr/>
        </p:nvGrpSpPr>
        <p:grpSpPr>
          <a:xfrm>
            <a:off x="5594190" y="3961115"/>
            <a:ext cx="2910144" cy="1182340"/>
            <a:chOff x="6917201" y="0"/>
            <a:chExt cx="2227777" cy="863400"/>
          </a:xfrm>
        </p:grpSpPr>
        <p:sp>
          <p:nvSpPr>
            <p:cNvPr id="72" name="Google Shape;72;p4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 name="Google Shape;75;p43"/>
          <p:cNvGrpSpPr/>
          <p:nvPr/>
        </p:nvGrpSpPr>
        <p:grpSpPr>
          <a:xfrm>
            <a:off x="199148" y="2"/>
            <a:ext cx="2795412" cy="1083308"/>
            <a:chOff x="6917201" y="0"/>
            <a:chExt cx="2227777" cy="863400"/>
          </a:xfrm>
        </p:grpSpPr>
        <p:sp>
          <p:nvSpPr>
            <p:cNvPr id="76" name="Google Shape;76;p4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4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 name="Google Shape;79;p43"/>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80" name="Google Shape;80;p4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showMasterSp="0" type="tx">
  <p:cSld name="TITLE_AND_BODY">
    <p:spTree>
      <p:nvGrpSpPr>
        <p:cNvPr id="81" name="Shape 81"/>
        <p:cNvGrpSpPr/>
        <p:nvPr/>
      </p:nvGrpSpPr>
      <p:grpSpPr>
        <a:xfrm>
          <a:off x="0" y="0"/>
          <a:ext cx="0" cy="0"/>
          <a:chOff x="0" y="0"/>
          <a:chExt cx="0" cy="0"/>
        </a:xfrm>
      </p:grpSpPr>
      <p:sp>
        <p:nvSpPr>
          <p:cNvPr id="82" name="Google Shape;82;p4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6" name="Google Shape;86;p44"/>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7" name="Google Shape;87;p4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showMasterSp="0" type="twoColTx">
  <p:cSld name="TITLE_AND_TWO_COLUMNS">
    <p:spTree>
      <p:nvGrpSpPr>
        <p:cNvPr id="88" name="Shape 88"/>
        <p:cNvGrpSpPr/>
        <p:nvPr/>
      </p:nvGrpSpPr>
      <p:grpSpPr>
        <a:xfrm>
          <a:off x="0" y="0"/>
          <a:ext cx="0" cy="0"/>
          <a:chOff x="0" y="0"/>
          <a:chExt cx="0" cy="0"/>
        </a:xfrm>
      </p:grpSpPr>
      <p:sp>
        <p:nvSpPr>
          <p:cNvPr id="89" name="Google Shape;89;p4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5"/>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3" name="Google Shape;93;p45"/>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4" name="Google Shape;94;p45"/>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5" name="Google Shape;95;p4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showMasterSp="0">
  <p:cSld name="ONE_COLUMN_TEXT">
    <p:spTree>
      <p:nvGrpSpPr>
        <p:cNvPr id="96" name="Shape 96"/>
        <p:cNvGrpSpPr/>
        <p:nvPr/>
      </p:nvGrpSpPr>
      <p:grpSpPr>
        <a:xfrm>
          <a:off x="0" y="0"/>
          <a:ext cx="0" cy="0"/>
          <a:chOff x="0" y="0"/>
          <a:chExt cx="0" cy="0"/>
        </a:xfrm>
      </p:grpSpPr>
      <p:sp>
        <p:nvSpPr>
          <p:cNvPr id="97" name="Google Shape;97;p4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6"/>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6"/>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1" name="Google Shape;101;p46"/>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2" name="Google Shape;102;p4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sp>
        <p:nvSpPr>
          <p:cNvPr id="7" name="Google Shape;7;p37"/>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Arial"/>
              <a:buChar char="●"/>
              <a:defRPr b="0" i="0" sz="1300" u="none" cap="none" strike="noStrike">
                <a:solidFill>
                  <a:schemeClr val="dk2"/>
                </a:solidFill>
                <a:latin typeface="Arial"/>
                <a:ea typeface="Arial"/>
                <a:cs typeface="Arial"/>
                <a:sym typeface="Arial"/>
              </a:defRPr>
            </a:lvl1pPr>
            <a:lvl2pPr indent="-298450" lvl="1" marL="9144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2pPr>
            <a:lvl3pPr indent="-298450" lvl="2" marL="13716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3pPr>
            <a:lvl4pPr indent="-298450" lvl="3" marL="18288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4pPr>
            <a:lvl5pPr indent="-298450" lvl="4" marL="22860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5pPr>
            <a:lvl6pPr indent="-298450" lvl="5" marL="27432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6pPr>
            <a:lvl7pPr indent="-298450" lvl="6" marL="32004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7pPr>
            <a:lvl8pPr indent="-298450" lvl="7" marL="36576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8pPr>
            <a:lvl9pPr indent="-298450" lvl="8" marL="4114800" marR="0" rtl="0" algn="l">
              <a:lnSpc>
                <a:spcPct val="115000"/>
              </a:lnSpc>
              <a:spcBef>
                <a:spcPts val="1600"/>
              </a:spcBef>
              <a:spcAft>
                <a:spcPts val="1600"/>
              </a:spcAft>
              <a:buClr>
                <a:schemeClr val="dk2"/>
              </a:buClr>
              <a:buSzPts val="1100"/>
              <a:buFont typeface="Arial"/>
              <a:buChar char="■"/>
              <a:defRPr b="0" i="0" sz="1100" u="none" cap="none" strike="noStrike">
                <a:solidFill>
                  <a:schemeClr val="dk2"/>
                </a:solidFill>
                <a:latin typeface="Arial"/>
                <a:ea typeface="Arial"/>
                <a:cs typeface="Arial"/>
                <a:sym typeface="Arial"/>
              </a:defRPr>
            </a:lvl9pPr>
          </a:lstStyle>
          <a:p/>
        </p:txBody>
      </p:sp>
      <p:sp>
        <p:nvSpPr>
          <p:cNvPr id="8" name="Google Shape;8;p3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jp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jp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jp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jp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jp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jp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jp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jpg"/><Relationship Id="rId4" Type="http://schemas.openxmlformats.org/officeDocument/2006/relationships/image" Target="../media/image24.png"/><Relationship Id="rId5"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jp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jp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jp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jp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jp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jp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jpg"/><Relationship Id="rId4" Type="http://schemas.openxmlformats.org/officeDocument/2006/relationships/hyperlink" Target="https://console.firebase.google.com/u/0/?pli=1" TargetMode="External"/><Relationship Id="rId5"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jpg"/><Relationship Id="rId4" Type="http://schemas.openxmlformats.org/officeDocument/2006/relationships/image" Target="../media/image31.png"/><Relationship Id="rId5"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jpg"/><Relationship Id="rId4" Type="http://schemas.openxmlformats.org/officeDocument/2006/relationships/image" Target="../media/image30.png"/><Relationship Id="rId5"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jp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jp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jpg"/><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jp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7.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3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1"/>
          <p:cNvSpPr txBox="1"/>
          <p:nvPr>
            <p:ph idx="4294967295" type="ctrTitle"/>
          </p:nvPr>
        </p:nvSpPr>
        <p:spPr>
          <a:xfrm>
            <a:off x="3999350" y="883350"/>
            <a:ext cx="3612300" cy="2309400"/>
          </a:xfrm>
          <a:prstGeom prst="rect">
            <a:avLst/>
          </a:prstGeom>
          <a:noFill/>
          <a:ln>
            <a:noFill/>
          </a:ln>
        </p:spPr>
        <p:txBody>
          <a:bodyPr anchorCtr="0" anchor="b" bIns="34275" lIns="68575" spcFirstLastPara="1" rIns="68575" wrap="square" tIns="34275">
            <a:noAutofit/>
          </a:bodyPr>
          <a:lstStyle/>
          <a:p>
            <a:pPr indent="0" lvl="0" marL="0" marR="0" rtl="0" algn="r">
              <a:lnSpc>
                <a:spcPct val="85000"/>
              </a:lnSpc>
              <a:spcBef>
                <a:spcPts val="0"/>
              </a:spcBef>
              <a:spcAft>
                <a:spcPts val="0"/>
              </a:spcAft>
              <a:buClr>
                <a:srgbClr val="262626"/>
              </a:buClr>
              <a:buSzPts val="6000"/>
              <a:buFont typeface="Arial"/>
              <a:buNone/>
            </a:pPr>
            <a:r>
              <a:rPr b="1" i="0" lang="es" sz="3200" u="none" cap="none" strike="noStrike">
                <a:solidFill>
                  <a:srgbClr val="E83464"/>
                </a:solidFill>
                <a:latin typeface="Arial"/>
                <a:ea typeface="Arial"/>
                <a:cs typeface="Arial"/>
                <a:sym typeface="Arial"/>
              </a:rPr>
              <a:t>CICLO IV B:</a:t>
            </a:r>
            <a:br>
              <a:rPr b="1" i="0" lang="es" sz="3200" u="none" cap="none" strike="noStrike">
                <a:solidFill>
                  <a:srgbClr val="E83464"/>
                </a:solidFill>
                <a:latin typeface="Arial"/>
                <a:ea typeface="Arial"/>
                <a:cs typeface="Arial"/>
                <a:sym typeface="Arial"/>
              </a:rPr>
            </a:br>
            <a:r>
              <a:rPr b="0" i="0" lang="es" sz="2400" u="none" cap="none" strike="noStrike">
                <a:solidFill>
                  <a:srgbClr val="3D63AB"/>
                </a:solidFill>
                <a:latin typeface="Arial"/>
                <a:ea typeface="Arial"/>
                <a:cs typeface="Arial"/>
                <a:sym typeface="Arial"/>
              </a:rPr>
              <a:t>Desarrollo de aplicaciones móviles</a:t>
            </a:r>
            <a:endParaRPr b="1" i="0" sz="2400" u="none" cap="none" strike="noStrike">
              <a:solidFill>
                <a:srgbClr val="3D63AB"/>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gea0ba12c3d_0_41"/>
          <p:cNvSpPr txBox="1"/>
          <p:nvPr/>
        </p:nvSpPr>
        <p:spPr>
          <a:xfrm>
            <a:off x="981750" y="778800"/>
            <a:ext cx="71805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Pruebas Unitarias</a:t>
            </a:r>
            <a:endParaRPr b="1" sz="3000">
              <a:solidFill>
                <a:srgbClr val="E83464"/>
              </a:solidFill>
            </a:endParaRPr>
          </a:p>
        </p:txBody>
      </p:sp>
      <p:sp>
        <p:nvSpPr>
          <p:cNvPr id="201" name="Google Shape;201;gea0ba12c3d_0_41"/>
          <p:cNvSpPr txBox="1"/>
          <p:nvPr/>
        </p:nvSpPr>
        <p:spPr>
          <a:xfrm>
            <a:off x="958225" y="1416900"/>
            <a:ext cx="70473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Crea una clase para probarla</a:t>
            </a:r>
            <a:r>
              <a:rPr b="1" lang="es" sz="1700">
                <a:solidFill>
                  <a:srgbClr val="3C63AB"/>
                </a:solidFill>
              </a:rPr>
              <a:t>:</a:t>
            </a:r>
            <a:endParaRPr b="1" sz="1700">
              <a:solidFill>
                <a:srgbClr val="3C63AB"/>
              </a:solidFill>
            </a:endParaRPr>
          </a:p>
          <a:p>
            <a:pPr indent="0" lvl="0" marL="0" marR="0" rtl="0" algn="just">
              <a:lnSpc>
                <a:spcPct val="90000"/>
              </a:lnSpc>
              <a:spcBef>
                <a:spcPts val="900"/>
              </a:spcBef>
              <a:spcAft>
                <a:spcPts val="0"/>
              </a:spcAft>
              <a:buNone/>
            </a:pPr>
            <a:r>
              <a:rPr lang="es">
                <a:solidFill>
                  <a:srgbClr val="3C63AB"/>
                </a:solidFill>
              </a:rPr>
              <a:t>Luego, necesitas una “unidad” para probar. Recuerda: “unidad” es un nombre elegante para una función, método o clase. En este ejemplo, creamos una clase Counter dentro del archivo lib/counter.dart. Será responsable de incrementar y disminuir un value comenzando en 0.</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202" name="Google Shape;202;gea0ba12c3d_0_41"/>
          <p:cNvPicPr preferRelativeResize="0"/>
          <p:nvPr/>
        </p:nvPicPr>
        <p:blipFill>
          <a:blip r:embed="rId4">
            <a:alphaModFix/>
          </a:blip>
          <a:stretch>
            <a:fillRect/>
          </a:stretch>
        </p:blipFill>
        <p:spPr>
          <a:xfrm>
            <a:off x="2875150" y="2789850"/>
            <a:ext cx="2981100" cy="1849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06" name="Shape 206"/>
        <p:cNvGrpSpPr/>
        <p:nvPr/>
      </p:nvGrpSpPr>
      <p:grpSpPr>
        <a:xfrm>
          <a:off x="0" y="0"/>
          <a:ext cx="0" cy="0"/>
          <a:chOff x="0" y="0"/>
          <a:chExt cx="0" cy="0"/>
        </a:xfrm>
      </p:grpSpPr>
      <p:sp>
        <p:nvSpPr>
          <p:cNvPr id="207" name="Google Shape;207;gea0ba12c3d_0_50"/>
          <p:cNvSpPr txBox="1"/>
          <p:nvPr/>
        </p:nvSpPr>
        <p:spPr>
          <a:xfrm>
            <a:off x="910200" y="816350"/>
            <a:ext cx="72729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Pruebas Unitarias</a:t>
            </a:r>
            <a:endParaRPr b="1" sz="3000">
              <a:solidFill>
                <a:srgbClr val="E83464"/>
              </a:solidFill>
            </a:endParaRPr>
          </a:p>
        </p:txBody>
      </p:sp>
      <p:sp>
        <p:nvSpPr>
          <p:cNvPr id="208" name="Google Shape;208;gea0ba12c3d_0_50"/>
          <p:cNvSpPr txBox="1"/>
          <p:nvPr/>
        </p:nvSpPr>
        <p:spPr>
          <a:xfrm>
            <a:off x="879450" y="1416900"/>
            <a:ext cx="71259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Escribe un test para nuestra clase</a:t>
            </a:r>
            <a:r>
              <a:rPr b="1" lang="es" sz="1800">
                <a:solidFill>
                  <a:srgbClr val="3C63AB"/>
                </a:solidFill>
              </a:rPr>
              <a:t>:</a:t>
            </a:r>
            <a:endParaRPr b="1" sz="18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Dentro del archivo counter_test.dart , escribe la primera prueba unitaria. Las pruebas se definen utilizando la función de alto nivel test, y puedes verificar si los resultados son correctos utilizando la función de alto nivel expect. Ambas funciones provienen del paquete test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914400" marR="0" rtl="0" algn="just">
              <a:lnSpc>
                <a:spcPct val="90000"/>
              </a:lnSpc>
              <a:spcBef>
                <a:spcPts val="900"/>
              </a:spcBef>
              <a:spcAft>
                <a:spcPts val="0"/>
              </a:spcAft>
              <a:buNone/>
            </a:pPr>
            <a:r>
              <a:t/>
            </a:r>
            <a:endParaRPr sz="1500">
              <a:solidFill>
                <a:srgbClr val="3C63AB"/>
              </a:solidFill>
            </a:endParaRPr>
          </a:p>
          <a:p>
            <a:pPr indent="0" lvl="0" marL="91440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209" name="Google Shape;209;gea0ba12c3d_0_50"/>
          <p:cNvPicPr preferRelativeResize="0"/>
          <p:nvPr/>
        </p:nvPicPr>
        <p:blipFill>
          <a:blip r:embed="rId4">
            <a:alphaModFix/>
          </a:blip>
          <a:stretch>
            <a:fillRect/>
          </a:stretch>
        </p:blipFill>
        <p:spPr>
          <a:xfrm>
            <a:off x="2746500" y="2747700"/>
            <a:ext cx="3177200" cy="21502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gea0ba12c3d_0_58"/>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Pruebas Unitarias</a:t>
            </a:r>
            <a:endParaRPr b="1" sz="2700">
              <a:solidFill>
                <a:srgbClr val="E83464"/>
              </a:solidFill>
            </a:endParaRPr>
          </a:p>
        </p:txBody>
      </p:sp>
      <p:sp>
        <p:nvSpPr>
          <p:cNvPr id="215" name="Google Shape;215;gea0ba12c3d_0_58"/>
          <p:cNvSpPr txBox="1"/>
          <p:nvPr/>
        </p:nvSpPr>
        <p:spPr>
          <a:xfrm>
            <a:off x="734750" y="1651275"/>
            <a:ext cx="3682200" cy="29277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Combina múltiples tests en un grupo</a:t>
            </a:r>
            <a:r>
              <a:rPr b="1" lang="es" sz="1700">
                <a:solidFill>
                  <a:srgbClr val="3C63AB"/>
                </a:solidFill>
              </a:rPr>
              <a:t>:</a:t>
            </a:r>
            <a:endParaRPr b="1" sz="1700">
              <a:solidFill>
                <a:srgbClr val="3C63AB"/>
              </a:solidFill>
            </a:endParaRPr>
          </a:p>
          <a:p>
            <a:pPr indent="0" lvl="0" marL="0" marR="0" rtl="0" algn="just">
              <a:lnSpc>
                <a:spcPct val="90000"/>
              </a:lnSpc>
              <a:spcBef>
                <a:spcPts val="900"/>
              </a:spcBef>
              <a:spcAft>
                <a:spcPts val="0"/>
              </a:spcAft>
              <a:buNone/>
            </a:pPr>
            <a:r>
              <a:rPr lang="es">
                <a:solidFill>
                  <a:srgbClr val="3C63AB"/>
                </a:solidFill>
              </a:rPr>
              <a:t>Si tienes varias pruebas que están relacionadas entre sí, puede ser útil combinarlas utilizando la función group proporcionada por el paquete test .</a:t>
            </a:r>
            <a:endParaRPr>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914400" marR="0" rtl="0" algn="just">
              <a:lnSpc>
                <a:spcPct val="90000"/>
              </a:lnSpc>
              <a:spcBef>
                <a:spcPts val="900"/>
              </a:spcBef>
              <a:spcAft>
                <a:spcPts val="0"/>
              </a:spcAft>
              <a:buNone/>
            </a:pPr>
            <a:r>
              <a:t/>
            </a:r>
            <a:endParaRPr sz="1500">
              <a:solidFill>
                <a:srgbClr val="3C63AB"/>
              </a:solidFill>
            </a:endParaRPr>
          </a:p>
          <a:p>
            <a:pPr indent="0" lvl="0" marL="91440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216" name="Google Shape;216;gea0ba12c3d_0_58"/>
          <p:cNvPicPr preferRelativeResize="0"/>
          <p:nvPr/>
        </p:nvPicPr>
        <p:blipFill>
          <a:blip r:embed="rId4">
            <a:alphaModFix/>
          </a:blip>
          <a:stretch>
            <a:fillRect/>
          </a:stretch>
        </p:blipFill>
        <p:spPr>
          <a:xfrm>
            <a:off x="5181675" y="994150"/>
            <a:ext cx="2881325" cy="3155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gea0ba12c3d_0_66"/>
          <p:cNvSpPr txBox="1"/>
          <p:nvPr/>
        </p:nvSpPr>
        <p:spPr>
          <a:xfrm>
            <a:off x="1104850" y="816350"/>
            <a:ext cx="70782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Pruebas Unitarias</a:t>
            </a:r>
            <a:endParaRPr b="1" sz="3000">
              <a:solidFill>
                <a:srgbClr val="E83464"/>
              </a:solidFill>
            </a:endParaRPr>
          </a:p>
        </p:txBody>
      </p:sp>
      <p:sp>
        <p:nvSpPr>
          <p:cNvPr id="222" name="Google Shape;222;gea0ba12c3d_0_66"/>
          <p:cNvSpPr txBox="1"/>
          <p:nvPr/>
        </p:nvSpPr>
        <p:spPr>
          <a:xfrm>
            <a:off x="1104850" y="1518125"/>
            <a:ext cx="6900600" cy="29943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Ejecuta las pruebas</a:t>
            </a:r>
            <a:r>
              <a:rPr b="1" lang="es" sz="1700">
                <a:solidFill>
                  <a:srgbClr val="3C63AB"/>
                </a:solidFill>
              </a:rPr>
              <a:t>:</a:t>
            </a:r>
            <a:endParaRPr b="1" sz="1700">
              <a:solidFill>
                <a:srgbClr val="3C63AB"/>
              </a:solidFill>
            </a:endParaRPr>
          </a:p>
          <a:p>
            <a:pPr indent="0" lvl="0" marL="0" marR="0" rtl="0" algn="just">
              <a:lnSpc>
                <a:spcPct val="90000"/>
              </a:lnSpc>
              <a:spcBef>
                <a:spcPts val="900"/>
              </a:spcBef>
              <a:spcAft>
                <a:spcPts val="0"/>
              </a:spcAft>
              <a:buNone/>
            </a:pPr>
            <a:r>
              <a:rPr lang="es">
                <a:solidFill>
                  <a:srgbClr val="3C63AB"/>
                </a:solidFill>
              </a:rPr>
              <a:t>Ejecuta las pruebas usando el IDE IntelliJ o VSCode</a:t>
            </a:r>
            <a:endParaRPr>
              <a:solidFill>
                <a:srgbClr val="3C63AB"/>
              </a:solidFill>
            </a:endParaRPr>
          </a:p>
          <a:p>
            <a:pPr indent="0" lvl="0" marL="0" marR="0" rtl="0" algn="just">
              <a:lnSpc>
                <a:spcPct val="90000"/>
              </a:lnSpc>
              <a:spcBef>
                <a:spcPts val="900"/>
              </a:spcBef>
              <a:spcAft>
                <a:spcPts val="0"/>
              </a:spcAft>
              <a:buNone/>
            </a:pPr>
            <a:r>
              <a:rPr lang="es">
                <a:solidFill>
                  <a:srgbClr val="3C63AB"/>
                </a:solidFill>
              </a:rPr>
              <a:t>Los plugins de Flutter para IntelliJ y VSCode admiten pruebas de ejecución. Esta suele ser la mejor opción al escribir pruebas porque proporciona el ciclo de retroalimentación más rápido y la capacidad de establecer breakpoints.</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rPr b="1" lang="es">
                <a:solidFill>
                  <a:srgbClr val="3C63AB"/>
                </a:solidFill>
              </a:rPr>
              <a:t>VSCode:</a:t>
            </a:r>
            <a:endParaRPr b="1">
              <a:solidFill>
                <a:srgbClr val="3C63AB"/>
              </a:solidFill>
            </a:endParaRPr>
          </a:p>
          <a:p>
            <a:pPr indent="-317500" lvl="0" marL="914400" marR="0" rtl="0" algn="just">
              <a:lnSpc>
                <a:spcPct val="90000"/>
              </a:lnSpc>
              <a:spcBef>
                <a:spcPts val="900"/>
              </a:spcBef>
              <a:spcAft>
                <a:spcPts val="0"/>
              </a:spcAft>
              <a:buClr>
                <a:srgbClr val="3C63AB"/>
              </a:buClr>
              <a:buSzPts val="1400"/>
              <a:buChar char="●"/>
            </a:pPr>
            <a:r>
              <a:rPr lang="es">
                <a:solidFill>
                  <a:srgbClr val="3C63AB"/>
                </a:solidFill>
              </a:rPr>
              <a:t>Abre el archivo counter_test.dart</a:t>
            </a:r>
            <a:endParaRPr>
              <a:solidFill>
                <a:srgbClr val="3C63AB"/>
              </a:solidFill>
            </a:endParaRPr>
          </a:p>
          <a:p>
            <a:pPr indent="-317500" lvl="0" marL="914400" marR="0" rtl="0" algn="just">
              <a:lnSpc>
                <a:spcPct val="90000"/>
              </a:lnSpc>
              <a:spcBef>
                <a:spcPts val="0"/>
              </a:spcBef>
              <a:spcAft>
                <a:spcPts val="0"/>
              </a:spcAft>
              <a:buClr>
                <a:srgbClr val="3C63AB"/>
              </a:buClr>
              <a:buSzPts val="1400"/>
              <a:buChar char="●"/>
            </a:pPr>
            <a:r>
              <a:rPr lang="es">
                <a:solidFill>
                  <a:srgbClr val="3C63AB"/>
                </a:solidFill>
              </a:rPr>
              <a:t>Selecciona el menú Debug</a:t>
            </a:r>
            <a:endParaRPr>
              <a:solidFill>
                <a:srgbClr val="3C63AB"/>
              </a:solidFill>
            </a:endParaRPr>
          </a:p>
          <a:p>
            <a:pPr indent="-317500" lvl="0" marL="914400" marR="0" rtl="0" algn="just">
              <a:lnSpc>
                <a:spcPct val="90000"/>
              </a:lnSpc>
              <a:spcBef>
                <a:spcPts val="0"/>
              </a:spcBef>
              <a:spcAft>
                <a:spcPts val="0"/>
              </a:spcAft>
              <a:buClr>
                <a:srgbClr val="3C63AB"/>
              </a:buClr>
              <a:buSzPts val="1400"/>
              <a:buChar char="●"/>
            </a:pPr>
            <a:r>
              <a:rPr lang="es">
                <a:solidFill>
                  <a:srgbClr val="3C63AB"/>
                </a:solidFill>
              </a:rPr>
              <a:t>Haz clic en la opción Start Debugging</a:t>
            </a:r>
            <a:endParaRPr>
              <a:solidFill>
                <a:srgbClr val="3C63AB"/>
              </a:solidFill>
            </a:endParaRPr>
          </a:p>
          <a:p>
            <a:pPr indent="-317500" lvl="0" marL="914400" marR="0" rtl="0" algn="just">
              <a:lnSpc>
                <a:spcPct val="90000"/>
              </a:lnSpc>
              <a:spcBef>
                <a:spcPts val="0"/>
              </a:spcBef>
              <a:spcAft>
                <a:spcPts val="0"/>
              </a:spcAft>
              <a:buClr>
                <a:srgbClr val="3C63AB"/>
              </a:buClr>
              <a:buSzPts val="1400"/>
              <a:buChar char="●"/>
            </a:pPr>
            <a:r>
              <a:rPr lang="es">
                <a:solidFill>
                  <a:srgbClr val="3C63AB"/>
                </a:solidFill>
              </a:rPr>
              <a:t>Alternativamente, utiliza el atajo de teclado apropiado para tu plataforma.</a:t>
            </a:r>
            <a:endParaRPr>
              <a:solidFill>
                <a:srgbClr val="3C63AB"/>
              </a:solidFill>
            </a:endParaRPr>
          </a:p>
          <a:p>
            <a:pPr indent="0" lvl="0" marL="45720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Google Shape;227;gea0ba12c3d_0_74"/>
          <p:cNvSpPr txBox="1"/>
          <p:nvPr/>
        </p:nvSpPr>
        <p:spPr>
          <a:xfrm>
            <a:off x="1104850" y="1039975"/>
            <a:ext cx="70578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Pruebas Unitarias</a:t>
            </a:r>
            <a:endParaRPr b="1" sz="3000">
              <a:solidFill>
                <a:srgbClr val="E83464"/>
              </a:solidFill>
            </a:endParaRPr>
          </a:p>
        </p:txBody>
      </p:sp>
      <p:sp>
        <p:nvSpPr>
          <p:cNvPr id="228" name="Google Shape;228;gea0ba12c3d_0_74"/>
          <p:cNvSpPr txBox="1"/>
          <p:nvPr/>
        </p:nvSpPr>
        <p:spPr>
          <a:xfrm>
            <a:off x="1104850" y="1824350"/>
            <a:ext cx="6900600" cy="26880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Ejecuta las pruebas:</a:t>
            </a:r>
            <a:endParaRPr b="1" sz="18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También puedes usar una terminal para ejecutar nuestras pruebas ejecutando el siguiente comando desde la raíz del proyecto:</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rPr lang="es" sz="1700">
                <a:solidFill>
                  <a:srgbClr val="3C63AB"/>
                </a:solidFill>
                <a:latin typeface="Courier New"/>
                <a:ea typeface="Courier New"/>
                <a:cs typeface="Courier New"/>
                <a:sym typeface="Courier New"/>
              </a:rPr>
              <a:t>flutter test test/counter_test.dart</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ge8682efe35_0_5"/>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500">
                <a:solidFill>
                  <a:srgbClr val="E83464"/>
                </a:solidFill>
              </a:rPr>
              <a:t>Widget test</a:t>
            </a:r>
            <a:r>
              <a:rPr b="1" lang="es" sz="3500">
                <a:solidFill>
                  <a:srgbClr val="E83464"/>
                </a:solidFill>
              </a:rPr>
              <a:t>.</a:t>
            </a:r>
            <a:endParaRPr b="1" sz="2800">
              <a:solidFill>
                <a:srgbClr val="E83464"/>
              </a:solidFill>
              <a:latin typeface="Arial"/>
              <a:ea typeface="Arial"/>
              <a:cs typeface="Arial"/>
              <a:sym typeface="Arial"/>
            </a:endParaRPr>
          </a:p>
        </p:txBody>
      </p:sp>
      <p:sp>
        <p:nvSpPr>
          <p:cNvPr id="234" name="Google Shape;234;ge8682efe35_0_5"/>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gea0ba12c3d_0_81"/>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Widgets Test</a:t>
            </a:r>
            <a:endParaRPr b="1" sz="3000">
              <a:solidFill>
                <a:srgbClr val="E83464"/>
              </a:solidFill>
            </a:endParaRPr>
          </a:p>
        </p:txBody>
      </p:sp>
      <p:sp>
        <p:nvSpPr>
          <p:cNvPr id="240" name="Google Shape;240;gea0ba12c3d_0_81"/>
          <p:cNvSpPr txBox="1"/>
          <p:nvPr/>
        </p:nvSpPr>
        <p:spPr>
          <a:xfrm>
            <a:off x="787225" y="1513100"/>
            <a:ext cx="7225500" cy="30954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None/>
            </a:pPr>
            <a:r>
              <a:rPr lang="es">
                <a:solidFill>
                  <a:srgbClr val="3C63AB"/>
                </a:solidFill>
              </a:rPr>
              <a:t>Un widget test (en otros frameworks de UI se conoce como component test) prueba un solo widget. El objetivo de una prueba de widgets es verificar que la UI del widget se vea e interactúe como se espera. Probar un widget implica múltiples clases y requiere un entorno de prueba que proporcione el contexto apropiado del ciclo de vida del widget.</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rPr lang="es">
                <a:solidFill>
                  <a:srgbClr val="3C63AB"/>
                </a:solidFill>
              </a:rPr>
              <a:t>Por ejemplo, el Widget que se está probando debería ser capaz de recibir y responder a las acciones y eventos del usuario, realizar el diseño e instanciar widgets child. Por lo tanto, un test de widgets es más completo que un test unitario. Sin embargo, al igual que una prueba unitaria, el entorno de una prueba de widgets se sustituye por una implementación mucho más simple que un sistema de UI completo.</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gea0ba12c3d_0_89"/>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Widgets Test</a:t>
            </a:r>
            <a:endParaRPr b="1" sz="3000">
              <a:solidFill>
                <a:srgbClr val="E83464"/>
              </a:solidFill>
            </a:endParaRPr>
          </a:p>
        </p:txBody>
      </p:sp>
      <p:sp>
        <p:nvSpPr>
          <p:cNvPr id="246" name="Google Shape;246;gea0ba12c3d_0_89"/>
          <p:cNvSpPr txBox="1"/>
          <p:nvPr/>
        </p:nvSpPr>
        <p:spPr>
          <a:xfrm>
            <a:off x="753275" y="1558125"/>
            <a:ext cx="6847800" cy="30954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None/>
            </a:pPr>
            <a:r>
              <a:rPr lang="es" sz="1500">
                <a:solidFill>
                  <a:srgbClr val="3C63AB"/>
                </a:solidFill>
              </a:rPr>
              <a:t>El paquete flutter_test provee las siguientes herramientas para probar los Widgets:</a:t>
            </a:r>
            <a:endParaRPr sz="1500">
              <a:solidFill>
                <a:srgbClr val="3C63AB"/>
              </a:solidFill>
            </a:endParaRPr>
          </a:p>
          <a:p>
            <a:pPr indent="-323850" lvl="0" marL="457200" marR="0" rtl="0" algn="just">
              <a:lnSpc>
                <a:spcPct val="90000"/>
              </a:lnSpc>
              <a:spcBef>
                <a:spcPts val="900"/>
              </a:spcBef>
              <a:spcAft>
                <a:spcPts val="0"/>
              </a:spcAft>
              <a:buClr>
                <a:srgbClr val="3C63AB"/>
              </a:buClr>
              <a:buSzPts val="1500"/>
              <a:buChar char="●"/>
            </a:pPr>
            <a:r>
              <a:rPr lang="es" sz="1500">
                <a:solidFill>
                  <a:srgbClr val="3C63AB"/>
                </a:solidFill>
              </a:rPr>
              <a:t>La clase WidgetTester, nos permite construir e interactuar con los Widgets en un entorno de pruebas.</a:t>
            </a:r>
            <a:endParaRPr sz="1500">
              <a:solidFill>
                <a:srgbClr val="3C63AB"/>
              </a:solidFill>
            </a:endParaRPr>
          </a:p>
          <a:p>
            <a:pPr indent="-323850" lvl="0" marL="457200" marR="0" rtl="0" algn="just">
              <a:lnSpc>
                <a:spcPct val="90000"/>
              </a:lnSpc>
              <a:spcBef>
                <a:spcPts val="1000"/>
              </a:spcBef>
              <a:spcAft>
                <a:spcPts val="0"/>
              </a:spcAft>
              <a:buClr>
                <a:srgbClr val="3C63AB"/>
              </a:buClr>
              <a:buSzPts val="1500"/>
              <a:buChar char="●"/>
            </a:pPr>
            <a:r>
              <a:rPr lang="es" sz="1500">
                <a:solidFill>
                  <a:srgbClr val="3C63AB"/>
                </a:solidFill>
              </a:rPr>
              <a:t>La función testWidgets. Esta función creará automáticamente un nuevo WidgetTester por cada caso de prueba, y es utilizada en lugar de la función normal test.</a:t>
            </a:r>
            <a:endParaRPr sz="1500">
              <a:solidFill>
                <a:srgbClr val="3C63AB"/>
              </a:solidFill>
            </a:endParaRPr>
          </a:p>
          <a:p>
            <a:pPr indent="-323850" lvl="0" marL="457200" marR="0" rtl="0" algn="just">
              <a:lnSpc>
                <a:spcPct val="90000"/>
              </a:lnSpc>
              <a:spcBef>
                <a:spcPts val="1000"/>
              </a:spcBef>
              <a:spcAft>
                <a:spcPts val="0"/>
              </a:spcAft>
              <a:buClr>
                <a:srgbClr val="3C63AB"/>
              </a:buClr>
              <a:buSzPts val="1500"/>
              <a:buChar char="●"/>
            </a:pPr>
            <a:r>
              <a:rPr lang="es" sz="1500">
                <a:solidFill>
                  <a:srgbClr val="3C63AB"/>
                </a:solidFill>
              </a:rPr>
              <a:t>Clases Finder. Nos permiten buscar por Widgets en el entorno de pruebas.</a:t>
            </a:r>
            <a:endParaRPr sz="1500">
              <a:solidFill>
                <a:srgbClr val="3C63AB"/>
              </a:solidFill>
            </a:endParaRPr>
          </a:p>
          <a:p>
            <a:pPr indent="-323850" lvl="0" marL="457200" marR="0" rtl="0" algn="just">
              <a:lnSpc>
                <a:spcPct val="90000"/>
              </a:lnSpc>
              <a:spcBef>
                <a:spcPts val="1000"/>
              </a:spcBef>
              <a:spcAft>
                <a:spcPts val="0"/>
              </a:spcAft>
              <a:buClr>
                <a:srgbClr val="3C63AB"/>
              </a:buClr>
              <a:buSzPts val="1500"/>
              <a:buChar char="●"/>
            </a:pPr>
            <a:r>
              <a:rPr lang="es" sz="1500">
                <a:solidFill>
                  <a:srgbClr val="3C63AB"/>
                </a:solidFill>
              </a:rPr>
              <a:t>Las constantes Matcher específicas de los Widget, que nos ayudan a verificar si un Finder localiza un Widget o múltiples Widgets en el entorno de pruebas.</a:t>
            </a:r>
            <a:endParaRPr sz="1500">
              <a:solidFill>
                <a:srgbClr val="3C63AB"/>
              </a:solidFill>
            </a:endParaRPr>
          </a:p>
          <a:p>
            <a:pPr indent="0" lvl="0" marL="0" marR="0" rtl="0" algn="just">
              <a:lnSpc>
                <a:spcPct val="90000"/>
              </a:lnSpc>
              <a:spcBef>
                <a:spcPts val="10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gea0ba12c3d_0_104"/>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Widgets Test</a:t>
            </a:r>
            <a:endParaRPr b="1" sz="3000">
              <a:solidFill>
                <a:srgbClr val="E83464"/>
              </a:solidFill>
            </a:endParaRPr>
          </a:p>
        </p:txBody>
      </p:sp>
      <p:sp>
        <p:nvSpPr>
          <p:cNvPr id="252" name="Google Shape;252;gea0ba12c3d_0_104"/>
          <p:cNvSpPr txBox="1"/>
          <p:nvPr/>
        </p:nvSpPr>
        <p:spPr>
          <a:xfrm>
            <a:off x="639150" y="1416900"/>
            <a:ext cx="73662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Agregue la dependencia flutter_test</a:t>
            </a:r>
            <a:r>
              <a:rPr b="1" lang="es" sz="1800">
                <a:solidFill>
                  <a:srgbClr val="3C63AB"/>
                </a:solidFill>
              </a:rPr>
              <a:t>:</a:t>
            </a:r>
            <a:endParaRPr b="1" sz="18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Antes de que podamos comenzar a escribir pruebas, necesitaremos incluir la dependencia, flutter_test en la sección dev_dependencies de nuestro archivo pubspec.yaml. Si crea un nuevo proyecto Flutter con las herramientas de línea de comando o el editor de código, esta dependencia ya debería estar en su lugar!</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253" name="Google Shape;253;gea0ba12c3d_0_104"/>
          <p:cNvPicPr preferRelativeResize="0"/>
          <p:nvPr/>
        </p:nvPicPr>
        <p:blipFill>
          <a:blip r:embed="rId4">
            <a:alphaModFix/>
          </a:blip>
          <a:stretch>
            <a:fillRect/>
          </a:stretch>
        </p:blipFill>
        <p:spPr>
          <a:xfrm>
            <a:off x="2262875" y="2958525"/>
            <a:ext cx="3086950" cy="1271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gea0ba12c3d_0_122"/>
          <p:cNvSpPr txBox="1"/>
          <p:nvPr/>
        </p:nvSpPr>
        <p:spPr>
          <a:xfrm>
            <a:off x="618650" y="964825"/>
            <a:ext cx="3993900" cy="8463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Widgets Test</a:t>
            </a:r>
            <a:endParaRPr b="1" sz="3000">
              <a:solidFill>
                <a:srgbClr val="E83464"/>
              </a:solidFill>
            </a:endParaRPr>
          </a:p>
        </p:txBody>
      </p:sp>
      <p:sp>
        <p:nvSpPr>
          <p:cNvPr id="259" name="Google Shape;259;gea0ba12c3d_0_122"/>
          <p:cNvSpPr txBox="1"/>
          <p:nvPr/>
        </p:nvSpPr>
        <p:spPr>
          <a:xfrm>
            <a:off x="618650" y="1866700"/>
            <a:ext cx="3365400" cy="26457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Cree un Widget para probar</a:t>
            </a:r>
            <a:r>
              <a:rPr b="1" lang="es" sz="1700">
                <a:solidFill>
                  <a:srgbClr val="3C63AB"/>
                </a:solidFill>
              </a:rPr>
              <a:t>:</a:t>
            </a:r>
            <a:endParaRPr b="1" sz="1700">
              <a:solidFill>
                <a:srgbClr val="3C63AB"/>
              </a:solidFill>
            </a:endParaRPr>
          </a:p>
          <a:p>
            <a:pPr indent="0" lvl="0" marL="0" marR="0" rtl="0" algn="just">
              <a:lnSpc>
                <a:spcPct val="90000"/>
              </a:lnSpc>
              <a:spcBef>
                <a:spcPts val="900"/>
              </a:spcBef>
              <a:spcAft>
                <a:spcPts val="0"/>
              </a:spcAft>
              <a:buNone/>
            </a:pPr>
            <a:r>
              <a:rPr lang="es">
                <a:solidFill>
                  <a:srgbClr val="3C63AB"/>
                </a:solidFill>
              </a:rPr>
              <a:t>A continuación, ¡tendremos que crear un widget que podamos probar! Para este procedimiento, crearemos un Widget que muestra un title y un message.</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260" name="Google Shape;260;gea0ba12c3d_0_122"/>
          <p:cNvPicPr preferRelativeResize="0"/>
          <p:nvPr/>
        </p:nvPicPr>
        <p:blipFill>
          <a:blip r:embed="rId4">
            <a:alphaModFix/>
          </a:blip>
          <a:stretch>
            <a:fillRect/>
          </a:stretch>
        </p:blipFill>
        <p:spPr>
          <a:xfrm>
            <a:off x="4090725" y="922075"/>
            <a:ext cx="3365400" cy="3365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2"/>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300">
                <a:solidFill>
                  <a:srgbClr val="3C63AB"/>
                </a:solidFill>
                <a:latin typeface="Arial"/>
                <a:ea typeface="Arial"/>
                <a:cs typeface="Arial"/>
                <a:sym typeface="Arial"/>
              </a:rPr>
              <a:t>Sesión </a:t>
            </a:r>
            <a:r>
              <a:rPr b="1" lang="es" sz="3300">
                <a:solidFill>
                  <a:srgbClr val="3C63AB"/>
                </a:solidFill>
              </a:rPr>
              <a:t>5</a:t>
            </a:r>
            <a:r>
              <a:rPr b="1" lang="es" sz="3300">
                <a:solidFill>
                  <a:srgbClr val="3C63AB"/>
                </a:solidFill>
                <a:latin typeface="Arial"/>
                <a:ea typeface="Arial"/>
                <a:cs typeface="Arial"/>
                <a:sym typeface="Arial"/>
              </a:rPr>
              <a:t>: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DevOps y pruebas</a:t>
            </a:r>
            <a:endParaRPr b="1" sz="2800">
              <a:solidFill>
                <a:srgbClr val="E83464"/>
              </a:solidFill>
              <a:latin typeface="Arial"/>
              <a:ea typeface="Arial"/>
              <a:cs typeface="Arial"/>
              <a:sym typeface="Arial"/>
            </a:endParaRPr>
          </a:p>
        </p:txBody>
      </p:sp>
      <p:sp>
        <p:nvSpPr>
          <p:cNvPr id="150" name="Google Shape;150;p2"/>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64" name="Shape 264"/>
        <p:cNvGrpSpPr/>
        <p:nvPr/>
      </p:nvGrpSpPr>
      <p:grpSpPr>
        <a:xfrm>
          <a:off x="0" y="0"/>
          <a:ext cx="0" cy="0"/>
          <a:chOff x="0" y="0"/>
          <a:chExt cx="0" cy="0"/>
        </a:xfrm>
      </p:grpSpPr>
      <p:sp>
        <p:nvSpPr>
          <p:cNvPr id="265" name="Google Shape;265;gea0ba12c3d_0_132"/>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Widgets Test</a:t>
            </a:r>
            <a:endParaRPr b="1" sz="2900">
              <a:solidFill>
                <a:srgbClr val="E83464"/>
              </a:solidFill>
            </a:endParaRPr>
          </a:p>
        </p:txBody>
      </p:sp>
      <p:sp>
        <p:nvSpPr>
          <p:cNvPr id="266" name="Google Shape;266;gea0ba12c3d_0_132"/>
          <p:cNvSpPr txBox="1"/>
          <p:nvPr/>
        </p:nvSpPr>
        <p:spPr>
          <a:xfrm>
            <a:off x="639150" y="1416900"/>
            <a:ext cx="7366200" cy="16842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Cree una prueba testWidgets</a:t>
            </a:r>
            <a:r>
              <a:rPr b="1" lang="es" sz="1700">
                <a:solidFill>
                  <a:srgbClr val="3C63AB"/>
                </a:solidFill>
              </a:rPr>
              <a:t>:</a:t>
            </a:r>
            <a:endParaRPr b="1" sz="1700">
              <a:solidFill>
                <a:srgbClr val="3C63AB"/>
              </a:solidFill>
            </a:endParaRPr>
          </a:p>
          <a:p>
            <a:pPr indent="0" lvl="0" marL="0" marR="0" rtl="0" algn="just">
              <a:lnSpc>
                <a:spcPct val="90000"/>
              </a:lnSpc>
              <a:spcBef>
                <a:spcPts val="900"/>
              </a:spcBef>
              <a:spcAft>
                <a:spcPts val="0"/>
              </a:spcAft>
              <a:buNone/>
            </a:pPr>
            <a:r>
              <a:rPr lang="es">
                <a:solidFill>
                  <a:srgbClr val="3C63AB"/>
                </a:solidFill>
              </a:rPr>
              <a:t>Ahora que tenemos un Widget para probar, ¡podemos comenzar a escribir nuestra primera prueba! Para comenzar, usaremos la </a:t>
            </a:r>
            <a:r>
              <a:rPr lang="es">
                <a:solidFill>
                  <a:srgbClr val="3C63AB"/>
                </a:solidFill>
                <a:extLst>
                  <a:ext uri="http://customooxmlschemas.google.com/">
                    <go:slidesCustomData xmlns:go="http://customooxmlschemas.google.com/" textRoundtripDataId="1"/>
                  </a:ext>
                </a:extLst>
              </a:rPr>
              <a:t>función</a:t>
            </a:r>
            <a:r>
              <a:rPr lang="es">
                <a:solidFill>
                  <a:srgbClr val="3C63AB"/>
                </a:solidFill>
              </a:rPr>
              <a:t> testWidgets proporcionada por el paquete flutter_test para definir una prueba. La función testWidgets nos permitirá definir un Widget de prueba y creará un WidgetTester para que podamos trabajar con él.</a:t>
            </a:r>
            <a:endParaRPr>
              <a:solidFill>
                <a:srgbClr val="3C63AB"/>
              </a:solidFill>
            </a:endParaRPr>
          </a:p>
          <a:p>
            <a:pPr indent="0" lvl="0" marL="0" marR="0" rtl="0" algn="just">
              <a:lnSpc>
                <a:spcPct val="90000"/>
              </a:lnSpc>
              <a:spcBef>
                <a:spcPts val="900"/>
              </a:spcBef>
              <a:spcAft>
                <a:spcPts val="0"/>
              </a:spcAft>
              <a:buNone/>
            </a:pPr>
            <a:r>
              <a:rPr lang="es">
                <a:solidFill>
                  <a:srgbClr val="3C63AB"/>
                </a:solidFill>
              </a:rPr>
              <a:t>Nuestra prueba verificará que MyWidget muestre el título y el mensaje especificado.</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267" name="Google Shape;267;gea0ba12c3d_0_132"/>
          <p:cNvPicPr preferRelativeResize="0"/>
          <p:nvPr/>
        </p:nvPicPr>
        <p:blipFill>
          <a:blip r:embed="rId4">
            <a:alphaModFix/>
          </a:blip>
          <a:stretch>
            <a:fillRect/>
          </a:stretch>
        </p:blipFill>
        <p:spPr>
          <a:xfrm>
            <a:off x="639150" y="2939025"/>
            <a:ext cx="5940651" cy="1855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gea0ba12c3d_0_142"/>
          <p:cNvSpPr txBox="1"/>
          <p:nvPr/>
        </p:nvSpPr>
        <p:spPr>
          <a:xfrm>
            <a:off x="966550" y="816350"/>
            <a:ext cx="72165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Widgets Test</a:t>
            </a:r>
            <a:endParaRPr b="1" sz="3000">
              <a:solidFill>
                <a:srgbClr val="E83464"/>
              </a:solidFill>
            </a:endParaRPr>
          </a:p>
        </p:txBody>
      </p:sp>
      <p:sp>
        <p:nvSpPr>
          <p:cNvPr id="273" name="Google Shape;273;gea0ba12c3d_0_142"/>
          <p:cNvSpPr txBox="1"/>
          <p:nvPr/>
        </p:nvSpPr>
        <p:spPr>
          <a:xfrm>
            <a:off x="966550" y="1416900"/>
            <a:ext cx="70389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Construya el Widget usando el WidgetTester</a:t>
            </a:r>
            <a:r>
              <a:rPr b="1" lang="es" sz="1800">
                <a:solidFill>
                  <a:srgbClr val="3C63AB"/>
                </a:solidFill>
              </a:rPr>
              <a:t>:</a:t>
            </a:r>
            <a:endParaRPr b="1" sz="18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A continuación, queremos compilar MyWidget dentro del entorno de prueba. Para hacerlo, podemos usar el método pumpWidget proporcionado porWidgetTester. El método pumpWidget creará y renderizará el Widget que proporcionamos.</a:t>
            </a:r>
            <a:endParaRPr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En este caso, crearemos una instancia de MyWidget que muestre “T” como título y “M” como mensaje.</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274" name="Google Shape;274;gea0ba12c3d_0_142"/>
          <p:cNvPicPr preferRelativeResize="0"/>
          <p:nvPr/>
        </p:nvPicPr>
        <p:blipFill>
          <a:blip r:embed="rId4">
            <a:alphaModFix/>
          </a:blip>
          <a:stretch>
            <a:fillRect/>
          </a:stretch>
        </p:blipFill>
        <p:spPr>
          <a:xfrm>
            <a:off x="966550" y="3094925"/>
            <a:ext cx="6004750" cy="1509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Google Shape;279;gea0ba12c3d_0_151"/>
          <p:cNvSpPr txBox="1"/>
          <p:nvPr/>
        </p:nvSpPr>
        <p:spPr>
          <a:xfrm>
            <a:off x="1028025" y="816350"/>
            <a:ext cx="71550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Widgets Test</a:t>
            </a:r>
            <a:endParaRPr b="1" sz="3000">
              <a:solidFill>
                <a:srgbClr val="E83464"/>
              </a:solidFill>
            </a:endParaRPr>
          </a:p>
        </p:txBody>
      </p:sp>
      <p:sp>
        <p:nvSpPr>
          <p:cNvPr id="280" name="Google Shape;280;gea0ba12c3d_0_151"/>
          <p:cNvSpPr txBox="1"/>
          <p:nvPr/>
        </p:nvSpPr>
        <p:spPr>
          <a:xfrm>
            <a:off x="1028025" y="1416900"/>
            <a:ext cx="6977400" cy="17355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Busque nuestro Widget usando un Finder</a:t>
            </a:r>
            <a:r>
              <a:rPr b="1" lang="es" sz="1700">
                <a:solidFill>
                  <a:srgbClr val="3C63AB"/>
                </a:solidFill>
              </a:rPr>
              <a:t>:</a:t>
            </a:r>
            <a:endParaRPr b="1" sz="1700">
              <a:solidFill>
                <a:srgbClr val="3C63AB"/>
              </a:solidFill>
            </a:endParaRPr>
          </a:p>
          <a:p>
            <a:pPr indent="0" lvl="0" marL="0" marR="0" rtl="0" algn="just">
              <a:lnSpc>
                <a:spcPct val="90000"/>
              </a:lnSpc>
              <a:spcBef>
                <a:spcPts val="900"/>
              </a:spcBef>
              <a:spcAft>
                <a:spcPts val="0"/>
              </a:spcAft>
              <a:buNone/>
            </a:pPr>
            <a:r>
              <a:rPr lang="es">
                <a:solidFill>
                  <a:srgbClr val="3C63AB"/>
                </a:solidFill>
              </a:rPr>
              <a:t>Ahora que hemos creado nuestro Widget en el entorno de prueba, queremos buscar en el árbol de widgets el Text Widget title y el message utilizando un Finder. Esto nos permitirá verificar que ¡estamos mostrando esos Widgets correctamente!</a:t>
            </a:r>
            <a:endParaRPr>
              <a:solidFill>
                <a:srgbClr val="3C63AB"/>
              </a:solidFill>
            </a:endParaRPr>
          </a:p>
          <a:p>
            <a:pPr indent="0" lvl="0" marL="0" marR="0" rtl="0" algn="just">
              <a:lnSpc>
                <a:spcPct val="90000"/>
              </a:lnSpc>
              <a:spcBef>
                <a:spcPts val="900"/>
              </a:spcBef>
              <a:spcAft>
                <a:spcPts val="0"/>
              </a:spcAft>
              <a:buNone/>
            </a:pPr>
            <a:r>
              <a:rPr lang="es">
                <a:solidFill>
                  <a:srgbClr val="3C63AB"/>
                </a:solidFill>
              </a:rPr>
              <a:t>En este caso, usaremos el método de alto nivel find proporcionado por el paquete flutter_test para crear nuestros Finders. Como sabemos que estamos buscando los widgets Text, podemos usar el método find.text.</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281" name="Google Shape;281;gea0ba12c3d_0_151"/>
          <p:cNvPicPr preferRelativeResize="0"/>
          <p:nvPr/>
        </p:nvPicPr>
        <p:blipFill>
          <a:blip r:embed="rId4">
            <a:alphaModFix/>
          </a:blip>
          <a:stretch>
            <a:fillRect/>
          </a:stretch>
        </p:blipFill>
        <p:spPr>
          <a:xfrm>
            <a:off x="1028025" y="3152400"/>
            <a:ext cx="4539274" cy="1855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ge8682efe35_0_15"/>
          <p:cNvSpPr txBox="1"/>
          <p:nvPr/>
        </p:nvSpPr>
        <p:spPr>
          <a:xfrm>
            <a:off x="961425" y="816350"/>
            <a:ext cx="72216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Widgets Test</a:t>
            </a:r>
            <a:endParaRPr b="1" sz="3000">
              <a:solidFill>
                <a:srgbClr val="E83464"/>
              </a:solidFill>
            </a:endParaRPr>
          </a:p>
        </p:txBody>
      </p:sp>
      <p:sp>
        <p:nvSpPr>
          <p:cNvPr id="287" name="Google Shape;287;ge8682efe35_0_15"/>
          <p:cNvSpPr txBox="1"/>
          <p:nvPr/>
        </p:nvSpPr>
        <p:spPr>
          <a:xfrm>
            <a:off x="961425" y="1416900"/>
            <a:ext cx="7044000" cy="18378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Busque nuestro Widget usando un Finder:</a:t>
            </a:r>
            <a:endParaRPr b="1" sz="1700">
              <a:solidFill>
                <a:srgbClr val="3C63AB"/>
              </a:solidFill>
            </a:endParaRPr>
          </a:p>
          <a:p>
            <a:pPr indent="0" lvl="0" marL="0" marR="0" rtl="0" algn="just">
              <a:lnSpc>
                <a:spcPct val="90000"/>
              </a:lnSpc>
              <a:spcBef>
                <a:spcPts val="900"/>
              </a:spcBef>
              <a:spcAft>
                <a:spcPts val="0"/>
              </a:spcAft>
              <a:buNone/>
            </a:pPr>
            <a:r>
              <a:rPr lang="es">
                <a:solidFill>
                  <a:srgbClr val="3C63AB"/>
                </a:solidFill>
              </a:rPr>
              <a:t>En algunos casos, es posible que queramos encontrar un Widget basado en la clave que se le ha proporcionado. Esto puede ser útil si estamos mostrando múltiples instancias del mismo Widget. Por ejemplo, podríamos tener un ListView que muestra varios Text Widgets que contengan el mismo texto.</a:t>
            </a:r>
            <a:endParaRPr>
              <a:solidFill>
                <a:srgbClr val="3C63AB"/>
              </a:solidFill>
            </a:endParaRPr>
          </a:p>
          <a:p>
            <a:pPr indent="0" lvl="0" marL="0" marR="0" rtl="0" algn="just">
              <a:lnSpc>
                <a:spcPct val="90000"/>
              </a:lnSpc>
              <a:spcBef>
                <a:spcPts val="900"/>
              </a:spcBef>
              <a:spcAft>
                <a:spcPts val="0"/>
              </a:spcAft>
              <a:buNone/>
            </a:pPr>
            <a:r>
              <a:rPr lang="es">
                <a:solidFill>
                  <a:srgbClr val="3C63AB"/>
                </a:solidFill>
              </a:rPr>
              <a:t>En este caso, podemos proporcionar una Key para cada Widget en la lista. Esto permitirá identificar de manera única un Widget específico, facilitando la búsqueda del Widget en el entorno de prueba.</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288" name="Google Shape;288;ge8682efe35_0_15"/>
          <p:cNvPicPr preferRelativeResize="0"/>
          <p:nvPr/>
        </p:nvPicPr>
        <p:blipFill>
          <a:blip r:embed="rId4">
            <a:alphaModFix/>
          </a:blip>
          <a:stretch>
            <a:fillRect/>
          </a:stretch>
        </p:blipFill>
        <p:spPr>
          <a:xfrm>
            <a:off x="961425" y="3351950"/>
            <a:ext cx="5000800" cy="1595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ge8682efe35_0_23"/>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Widgets Test</a:t>
            </a:r>
            <a:endParaRPr b="1" sz="3000">
              <a:solidFill>
                <a:srgbClr val="E83464"/>
              </a:solidFill>
            </a:endParaRPr>
          </a:p>
        </p:txBody>
      </p:sp>
      <p:sp>
        <p:nvSpPr>
          <p:cNvPr id="294" name="Google Shape;294;ge8682efe35_0_23"/>
          <p:cNvSpPr txBox="1"/>
          <p:nvPr/>
        </p:nvSpPr>
        <p:spPr>
          <a:xfrm>
            <a:off x="756500" y="1416900"/>
            <a:ext cx="72489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Busque nuestro Widget usando un Finder:</a:t>
            </a:r>
            <a:endParaRPr b="1" sz="18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Por último, puede que nos interese localizar una instancia específica de un Widget. Por ejemplo, esto puede ser útil al crear Widgets que toman una propiedad child y queremos asegurarnos de que estamos renderizando el Widget child.</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295" name="Google Shape;295;ge8682efe35_0_23"/>
          <p:cNvPicPr preferRelativeResize="0"/>
          <p:nvPr/>
        </p:nvPicPr>
        <p:blipFill>
          <a:blip r:embed="rId4">
            <a:alphaModFix/>
          </a:blip>
          <a:stretch>
            <a:fillRect/>
          </a:stretch>
        </p:blipFill>
        <p:spPr>
          <a:xfrm>
            <a:off x="1541150" y="2613746"/>
            <a:ext cx="5567301" cy="1597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ge8682efe35_0_41"/>
          <p:cNvSpPr txBox="1"/>
          <p:nvPr/>
        </p:nvSpPr>
        <p:spPr>
          <a:xfrm>
            <a:off x="639150" y="1234350"/>
            <a:ext cx="2350500" cy="1436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Widgets Test</a:t>
            </a:r>
            <a:endParaRPr b="1" sz="3000">
              <a:solidFill>
                <a:srgbClr val="E83464"/>
              </a:solidFill>
            </a:endParaRPr>
          </a:p>
        </p:txBody>
      </p:sp>
      <p:sp>
        <p:nvSpPr>
          <p:cNvPr id="301" name="Google Shape;301;ge8682efe35_0_41"/>
          <p:cNvSpPr txBox="1"/>
          <p:nvPr/>
        </p:nvSpPr>
        <p:spPr>
          <a:xfrm>
            <a:off x="639150" y="2865475"/>
            <a:ext cx="2677200" cy="13140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Ejemplo completo</a:t>
            </a:r>
            <a:r>
              <a:rPr b="1" lang="es" sz="1800">
                <a:solidFill>
                  <a:srgbClr val="3C63AB"/>
                </a:solidFill>
              </a:rPr>
              <a:t>:</a:t>
            </a:r>
            <a:endParaRPr b="1" sz="18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302" name="Google Shape;302;ge8682efe35_0_41"/>
          <p:cNvPicPr preferRelativeResize="0"/>
          <p:nvPr/>
        </p:nvPicPr>
        <p:blipFill>
          <a:blip r:embed="rId4">
            <a:alphaModFix/>
          </a:blip>
          <a:stretch>
            <a:fillRect/>
          </a:stretch>
        </p:blipFill>
        <p:spPr>
          <a:xfrm>
            <a:off x="2859375" y="258350"/>
            <a:ext cx="4270074" cy="441317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06" name="Shape 306"/>
        <p:cNvGrpSpPr/>
        <p:nvPr/>
      </p:nvGrpSpPr>
      <p:grpSpPr>
        <a:xfrm>
          <a:off x="0" y="0"/>
          <a:ext cx="0" cy="0"/>
          <a:chOff x="0" y="0"/>
          <a:chExt cx="0" cy="0"/>
        </a:xfrm>
      </p:grpSpPr>
      <p:sp>
        <p:nvSpPr>
          <p:cNvPr id="307" name="Google Shape;307;gea0ba12c3d_0_160"/>
          <p:cNvSpPr txBox="1"/>
          <p:nvPr/>
        </p:nvSpPr>
        <p:spPr>
          <a:xfrm>
            <a:off x="828425" y="821475"/>
            <a:ext cx="73905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Widgets Test</a:t>
            </a:r>
            <a:endParaRPr b="1" sz="3000">
              <a:solidFill>
                <a:srgbClr val="E83464"/>
              </a:solidFill>
            </a:endParaRPr>
          </a:p>
        </p:txBody>
      </p:sp>
      <p:sp>
        <p:nvSpPr>
          <p:cNvPr id="308" name="Google Shape;308;gea0ba12c3d_0_160"/>
          <p:cNvSpPr txBox="1"/>
          <p:nvPr/>
        </p:nvSpPr>
        <p:spPr>
          <a:xfrm>
            <a:off x="783825" y="1416900"/>
            <a:ext cx="7221600" cy="11547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Verificar que nuestro Widget </a:t>
            </a:r>
            <a:r>
              <a:rPr b="1" lang="es" sz="1700">
                <a:solidFill>
                  <a:srgbClr val="3C63AB"/>
                </a:solidFill>
              </a:rPr>
              <a:t>esté</a:t>
            </a:r>
            <a:r>
              <a:rPr b="1" lang="es" sz="1700">
                <a:solidFill>
                  <a:srgbClr val="3C63AB"/>
                </a:solidFill>
              </a:rPr>
              <a:t> trabajando usando un Matcher</a:t>
            </a:r>
            <a:r>
              <a:rPr b="1" lang="es" sz="1700">
                <a:solidFill>
                  <a:srgbClr val="3C63AB"/>
                </a:solidFill>
              </a:rPr>
              <a:t>:</a:t>
            </a:r>
            <a:endParaRPr b="1" sz="1700">
              <a:solidFill>
                <a:srgbClr val="3C63AB"/>
              </a:solidFill>
            </a:endParaRPr>
          </a:p>
          <a:p>
            <a:pPr indent="0" lvl="0" marL="0" marR="0" rtl="0" algn="just">
              <a:lnSpc>
                <a:spcPct val="90000"/>
              </a:lnSpc>
              <a:spcBef>
                <a:spcPts val="900"/>
              </a:spcBef>
              <a:spcAft>
                <a:spcPts val="0"/>
              </a:spcAft>
              <a:buNone/>
            </a:pPr>
            <a:r>
              <a:rPr lang="es">
                <a:solidFill>
                  <a:srgbClr val="3C63AB"/>
                </a:solidFill>
              </a:rPr>
              <a:t>Finalmente, podemos verificar que los Text Widgets, title y message aparecen en la pantalla utilizando la constante Matcher proporcionada por flutter_test. Las clases Matcher son una parte fundamental del paquete test, y proporcionan una forma común de verificar que un valor determinado cumpla con nuestras expectativas.</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309" name="Google Shape;309;gea0ba12c3d_0_160"/>
          <p:cNvPicPr preferRelativeResize="0"/>
          <p:nvPr/>
        </p:nvPicPr>
        <p:blipFill>
          <a:blip r:embed="rId4">
            <a:alphaModFix/>
          </a:blip>
          <a:stretch>
            <a:fillRect/>
          </a:stretch>
        </p:blipFill>
        <p:spPr>
          <a:xfrm>
            <a:off x="783825" y="2687725"/>
            <a:ext cx="4477600" cy="2339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gea0ba12c3d_0_169"/>
          <p:cNvSpPr txBox="1"/>
          <p:nvPr/>
        </p:nvSpPr>
        <p:spPr>
          <a:xfrm>
            <a:off x="675000" y="1326075"/>
            <a:ext cx="3779100" cy="9246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Widgets Test</a:t>
            </a:r>
            <a:endParaRPr b="1" sz="3000">
              <a:solidFill>
                <a:srgbClr val="E83464"/>
              </a:solidFill>
            </a:endParaRPr>
          </a:p>
        </p:txBody>
      </p:sp>
      <p:sp>
        <p:nvSpPr>
          <p:cNvPr id="315" name="Google Shape;315;gea0ba12c3d_0_169"/>
          <p:cNvSpPr txBox="1"/>
          <p:nvPr/>
        </p:nvSpPr>
        <p:spPr>
          <a:xfrm>
            <a:off x="752550" y="2342925"/>
            <a:ext cx="2393100" cy="13017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Ejemplo</a:t>
            </a:r>
            <a:r>
              <a:rPr b="1" lang="es" sz="1800">
                <a:solidFill>
                  <a:srgbClr val="3C63AB"/>
                </a:solidFill>
              </a:rPr>
              <a:t> completo</a:t>
            </a:r>
            <a:r>
              <a:rPr b="1" lang="es" sz="1800">
                <a:solidFill>
                  <a:srgbClr val="3C63AB"/>
                </a:solidFill>
              </a:rPr>
              <a:t>:</a:t>
            </a:r>
            <a:endParaRPr b="0" i="0" sz="1600" u="none" cap="none" strike="noStrike">
              <a:solidFill>
                <a:srgbClr val="3C63AB"/>
              </a:solidFill>
              <a:latin typeface="Arial"/>
              <a:ea typeface="Arial"/>
              <a:cs typeface="Arial"/>
              <a:sym typeface="Arial"/>
            </a:endParaRPr>
          </a:p>
        </p:txBody>
      </p:sp>
      <p:pic>
        <p:nvPicPr>
          <p:cNvPr id="316" name="Google Shape;316;gea0ba12c3d_0_169"/>
          <p:cNvPicPr preferRelativeResize="0"/>
          <p:nvPr/>
        </p:nvPicPr>
        <p:blipFill>
          <a:blip r:embed="rId4">
            <a:alphaModFix/>
          </a:blip>
          <a:stretch>
            <a:fillRect/>
          </a:stretch>
        </p:blipFill>
        <p:spPr>
          <a:xfrm>
            <a:off x="3874450" y="228600"/>
            <a:ext cx="3513298" cy="450544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Google Shape;321;ge8682efe35_0_10"/>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500">
                <a:solidFill>
                  <a:srgbClr val="E83464"/>
                </a:solidFill>
              </a:rPr>
              <a:t>Pruebas de </a:t>
            </a:r>
            <a:r>
              <a:rPr b="1" lang="es" sz="3500">
                <a:solidFill>
                  <a:srgbClr val="E83464"/>
                </a:solidFill>
              </a:rPr>
              <a:t>integración</a:t>
            </a:r>
            <a:r>
              <a:rPr b="1" lang="es" sz="3500">
                <a:solidFill>
                  <a:srgbClr val="E83464"/>
                </a:solidFill>
              </a:rPr>
              <a:t>.</a:t>
            </a:r>
            <a:endParaRPr b="1" sz="2800">
              <a:solidFill>
                <a:srgbClr val="E83464"/>
              </a:solidFill>
              <a:latin typeface="Arial"/>
              <a:ea typeface="Arial"/>
              <a:cs typeface="Arial"/>
              <a:sym typeface="Arial"/>
            </a:endParaRPr>
          </a:p>
        </p:txBody>
      </p:sp>
      <p:sp>
        <p:nvSpPr>
          <p:cNvPr id="322" name="Google Shape;322;ge8682efe35_0_10"/>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gea0ba12c3d_0_176"/>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Integración</a:t>
            </a:r>
            <a:endParaRPr b="1" sz="3000">
              <a:solidFill>
                <a:srgbClr val="E83464"/>
              </a:solidFill>
            </a:endParaRPr>
          </a:p>
        </p:txBody>
      </p:sp>
      <p:sp>
        <p:nvSpPr>
          <p:cNvPr id="328" name="Google Shape;328;gea0ba12c3d_0_176"/>
          <p:cNvSpPr txBox="1"/>
          <p:nvPr/>
        </p:nvSpPr>
        <p:spPr>
          <a:xfrm>
            <a:off x="725750" y="1416900"/>
            <a:ext cx="7279800" cy="28473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lang="es" sz="1500">
                <a:solidFill>
                  <a:srgbClr val="3C63AB"/>
                </a:solidFill>
              </a:rPr>
              <a:t>Un integration test prueba una app completa o una gran parte de ella. El objetivo de una prueba de integración es verificar que todos los widgets y servicios que se están probando funcionan juntos de la forma esperada. Además, puedes usar pruebas de integración para verificar el rendimiento de tu aplicación.</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Generalmente, un integration test se ejecuta en un dispositivo real o en un emulador de SO, como iOS Simulator o Android Emulator. La aplicación bajo prueba se aísla típicamente del código del controlador de la prueba para evitar sesgar los resultados. Para crear este par de prueba, podemos usar el paquete flutter_driver. Proporciona herramientas para crear aplicaciones instrumentadas e impulsar esas aplicaciones desde una suite de tests.</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3"/>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Objetivos de la sesión</a:t>
            </a:r>
            <a:endParaRPr b="1">
              <a:solidFill>
                <a:srgbClr val="E83464"/>
              </a:solidFill>
            </a:endParaRPr>
          </a:p>
        </p:txBody>
      </p:sp>
      <p:sp>
        <p:nvSpPr>
          <p:cNvPr id="156" name="Google Shape;156;p3"/>
          <p:cNvSpPr txBox="1"/>
          <p:nvPr>
            <p:ph idx="4294967295" type="body"/>
          </p:nvPr>
        </p:nvSpPr>
        <p:spPr>
          <a:xfrm>
            <a:off x="870550" y="1724375"/>
            <a:ext cx="79746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0"/>
              </a:spcBef>
              <a:spcAft>
                <a:spcPts val="0"/>
              </a:spcAft>
              <a:buSzPts val="1300"/>
              <a:buNone/>
            </a:pPr>
            <a:r>
              <a:rPr lang="es" sz="1400">
                <a:solidFill>
                  <a:srgbClr val="3C63AB"/>
                </a:solidFill>
                <a:latin typeface="Arial"/>
                <a:ea typeface="Arial"/>
                <a:cs typeface="Arial"/>
                <a:sym typeface="Arial"/>
              </a:rPr>
              <a:t>  Al finalizar esta sesión estarás en capacidad de:</a:t>
            </a:r>
            <a:endParaRPr sz="1400">
              <a:solidFill>
                <a:srgbClr val="3C63AB"/>
              </a:solidFill>
              <a:latin typeface="Arial"/>
              <a:ea typeface="Arial"/>
              <a:cs typeface="Arial"/>
              <a:sym typeface="Arial"/>
            </a:endParaRPr>
          </a:p>
          <a:p>
            <a:pPr indent="0" lvl="0" marL="0" rtl="0" algn="l">
              <a:lnSpc>
                <a:spcPct val="90000"/>
              </a:lnSpc>
              <a:spcBef>
                <a:spcPts val="0"/>
              </a:spcBef>
              <a:spcAft>
                <a:spcPts val="0"/>
              </a:spcAft>
              <a:buSzPts val="1300"/>
              <a:buNone/>
            </a:pPr>
            <a:r>
              <a:t/>
            </a:r>
            <a:endParaRPr sz="1400">
              <a:solidFill>
                <a:srgbClr val="3C63AB"/>
              </a:solidFill>
              <a:latin typeface="Arial"/>
              <a:ea typeface="Arial"/>
              <a:cs typeface="Arial"/>
              <a:sym typeface="Aria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rPr>
              <a:t>Crear un flujo de trabajo eficiente para el desarrollo basado en herramientas de DevOps</a:t>
            </a:r>
            <a:endParaRPr>
              <a:solidFill>
                <a:srgbClr val="3D63AB"/>
              </a:solidFil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rPr>
              <a:t>Crear un plan de pruebas</a:t>
            </a:r>
            <a:endParaRPr>
              <a:solidFill>
                <a:srgbClr val="3D63AB"/>
              </a:solidFill>
            </a:endParaRPr>
          </a:p>
          <a:p>
            <a:pPr indent="0" lvl="0" marL="457200" rtl="0" algn="l">
              <a:lnSpc>
                <a:spcPct val="90000"/>
              </a:lnSpc>
              <a:spcBef>
                <a:spcPts val="600"/>
              </a:spcBef>
              <a:spcAft>
                <a:spcPts val="0"/>
              </a:spcAft>
              <a:buSzPts val="1300"/>
              <a:buNone/>
            </a:pPr>
            <a:r>
              <a:t/>
            </a:r>
            <a:endParaRPr>
              <a:solidFill>
                <a:srgbClr val="3D63AB"/>
              </a:solidFill>
            </a:endParaRPr>
          </a:p>
          <a:p>
            <a:pPr indent="0" lvl="0" marL="0" rtl="0" algn="l">
              <a:lnSpc>
                <a:spcPct val="90000"/>
              </a:lnSpc>
              <a:spcBef>
                <a:spcPts val="600"/>
              </a:spcBef>
              <a:spcAft>
                <a:spcPts val="0"/>
              </a:spcAft>
              <a:buSzPts val="1300"/>
              <a:buNone/>
            </a:pPr>
            <a:r>
              <a:t/>
            </a:r>
            <a:endParaRPr>
              <a:solidFill>
                <a:srgbClr val="3D63AB"/>
              </a:solidFill>
              <a:latin typeface="Arial"/>
              <a:ea typeface="Arial"/>
              <a:cs typeface="Arial"/>
              <a:sym typeface="Arial"/>
            </a:endParaRPr>
          </a:p>
          <a:p>
            <a:pPr indent="0" lvl="0" marL="45720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a:p>
            <a:pPr indent="0" lvl="0" marL="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32" name="Shape 332"/>
        <p:cNvGrpSpPr/>
        <p:nvPr/>
      </p:nvGrpSpPr>
      <p:grpSpPr>
        <a:xfrm>
          <a:off x="0" y="0"/>
          <a:ext cx="0" cy="0"/>
          <a:chOff x="0" y="0"/>
          <a:chExt cx="0" cy="0"/>
        </a:xfrm>
      </p:grpSpPr>
      <p:sp>
        <p:nvSpPr>
          <p:cNvPr id="333" name="Google Shape;333;gea0ba12c3d_0_186"/>
          <p:cNvSpPr txBox="1"/>
          <p:nvPr/>
        </p:nvSpPr>
        <p:spPr>
          <a:xfrm>
            <a:off x="761625" y="1016425"/>
            <a:ext cx="74214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Pruebas de Integración</a:t>
            </a:r>
            <a:endParaRPr b="1" sz="3000">
              <a:solidFill>
                <a:srgbClr val="E83464"/>
              </a:solidFill>
            </a:endParaRPr>
          </a:p>
        </p:txBody>
      </p:sp>
      <p:sp>
        <p:nvSpPr>
          <p:cNvPr id="334" name="Google Shape;334;gea0ba12c3d_0_186"/>
          <p:cNvSpPr txBox="1"/>
          <p:nvPr/>
        </p:nvSpPr>
        <p:spPr>
          <a:xfrm>
            <a:off x="761625" y="1918525"/>
            <a:ext cx="7151700" cy="25938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Crea una app para el test</a:t>
            </a:r>
            <a:r>
              <a:rPr b="1" lang="es" sz="1800">
                <a:solidFill>
                  <a:srgbClr val="3C63AB"/>
                </a:solidFill>
              </a:rPr>
              <a:t>:</a:t>
            </a:r>
            <a:endParaRPr b="1" sz="18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En este ejemplo, haremos el test a la app counter producida por el comando flutter create. Esta app permite a un usuario hacer tap sobre un botón para aumentar un contador.</a:t>
            </a:r>
            <a:endParaRPr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Además, también tendremos que proporcionar una ValueKey a los widgets Text y FloatingActionButton. Esto nos permite identificar e interactuar con estos Widgets específicos dentro de la suite de tests.</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38" name="Shape 338"/>
        <p:cNvGrpSpPr/>
        <p:nvPr/>
      </p:nvGrpSpPr>
      <p:grpSpPr>
        <a:xfrm>
          <a:off x="0" y="0"/>
          <a:ext cx="0" cy="0"/>
          <a:chOff x="0" y="0"/>
          <a:chExt cx="0" cy="0"/>
        </a:xfrm>
      </p:grpSpPr>
      <p:sp>
        <p:nvSpPr>
          <p:cNvPr id="339" name="Google Shape;339;ge8682efe35_0_48"/>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Pruebas de Integración ejemplo 2</a:t>
            </a:r>
            <a:endParaRPr b="1" sz="3000">
              <a:solidFill>
                <a:srgbClr val="E83464"/>
              </a:solidFill>
            </a:endParaRPr>
          </a:p>
        </p:txBody>
      </p:sp>
      <p:pic>
        <p:nvPicPr>
          <p:cNvPr id="340" name="Google Shape;340;ge8682efe35_0_48"/>
          <p:cNvPicPr preferRelativeResize="0"/>
          <p:nvPr/>
        </p:nvPicPr>
        <p:blipFill>
          <a:blip r:embed="rId4">
            <a:alphaModFix/>
          </a:blip>
          <a:stretch>
            <a:fillRect/>
          </a:stretch>
        </p:blipFill>
        <p:spPr>
          <a:xfrm>
            <a:off x="304800" y="1606850"/>
            <a:ext cx="3252391" cy="3097099"/>
          </a:xfrm>
          <a:prstGeom prst="rect">
            <a:avLst/>
          </a:prstGeom>
          <a:noFill/>
          <a:ln>
            <a:noFill/>
          </a:ln>
        </p:spPr>
      </p:pic>
      <p:pic>
        <p:nvPicPr>
          <p:cNvPr id="341" name="Google Shape;341;ge8682efe35_0_48"/>
          <p:cNvPicPr preferRelativeResize="0"/>
          <p:nvPr/>
        </p:nvPicPr>
        <p:blipFill>
          <a:blip r:embed="rId5">
            <a:alphaModFix/>
          </a:blip>
          <a:stretch>
            <a:fillRect/>
          </a:stretch>
        </p:blipFill>
        <p:spPr>
          <a:xfrm>
            <a:off x="3709599" y="1606850"/>
            <a:ext cx="3632279" cy="3097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45" name="Shape 345"/>
        <p:cNvGrpSpPr/>
        <p:nvPr/>
      </p:nvGrpSpPr>
      <p:grpSpPr>
        <a:xfrm>
          <a:off x="0" y="0"/>
          <a:ext cx="0" cy="0"/>
          <a:chOff x="0" y="0"/>
          <a:chExt cx="0" cy="0"/>
        </a:xfrm>
      </p:grpSpPr>
      <p:sp>
        <p:nvSpPr>
          <p:cNvPr id="346" name="Google Shape;346;ge8682efe35_0_57"/>
          <p:cNvSpPr txBox="1"/>
          <p:nvPr/>
        </p:nvSpPr>
        <p:spPr>
          <a:xfrm>
            <a:off x="519175" y="976900"/>
            <a:ext cx="2517600" cy="1454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Pruebas de Integración ejemplo 2</a:t>
            </a:r>
            <a:endParaRPr b="1" sz="3000">
              <a:solidFill>
                <a:srgbClr val="E83464"/>
              </a:solidFill>
            </a:endParaRPr>
          </a:p>
        </p:txBody>
      </p:sp>
      <p:pic>
        <p:nvPicPr>
          <p:cNvPr id="347" name="Google Shape;347;ge8682efe35_0_57"/>
          <p:cNvPicPr preferRelativeResize="0"/>
          <p:nvPr/>
        </p:nvPicPr>
        <p:blipFill>
          <a:blip r:embed="rId4">
            <a:alphaModFix/>
          </a:blip>
          <a:stretch>
            <a:fillRect/>
          </a:stretch>
        </p:blipFill>
        <p:spPr>
          <a:xfrm>
            <a:off x="3224975" y="457200"/>
            <a:ext cx="3790624" cy="40271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51" name="Shape 351"/>
        <p:cNvGrpSpPr/>
        <p:nvPr/>
      </p:nvGrpSpPr>
      <p:grpSpPr>
        <a:xfrm>
          <a:off x="0" y="0"/>
          <a:ext cx="0" cy="0"/>
          <a:chOff x="0" y="0"/>
          <a:chExt cx="0" cy="0"/>
        </a:xfrm>
      </p:grpSpPr>
      <p:sp>
        <p:nvSpPr>
          <p:cNvPr id="352" name="Google Shape;352;gea0ba12c3d_0_207"/>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Pruebas de Integración</a:t>
            </a:r>
            <a:endParaRPr b="1" sz="3000">
              <a:solidFill>
                <a:srgbClr val="E83464"/>
              </a:solidFill>
            </a:endParaRPr>
          </a:p>
        </p:txBody>
      </p:sp>
      <p:sp>
        <p:nvSpPr>
          <p:cNvPr id="353" name="Google Shape;353;gea0ba12c3d_0_207"/>
          <p:cNvSpPr txBox="1"/>
          <p:nvPr/>
        </p:nvSpPr>
        <p:spPr>
          <a:xfrm>
            <a:off x="639150" y="1416900"/>
            <a:ext cx="73662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Agrega la dependencia flutter_driver</a:t>
            </a:r>
            <a:r>
              <a:rPr b="1" lang="es" sz="1800">
                <a:solidFill>
                  <a:srgbClr val="3C63AB"/>
                </a:solidFill>
              </a:rPr>
              <a:t>:</a:t>
            </a:r>
            <a:endParaRPr b="1" sz="18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A continuación, necesitaremos el paquete flutter_driver para escribir el test de integración. Podemos agregar la dependencia flutter_driver a la sección dev_dependencies del archivo pubspec.yaml de nuestras apps.</a:t>
            </a:r>
            <a:endParaRPr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También añadiremos la dependencia test para usar las funciones y aserciones actuales.</a:t>
            </a:r>
            <a:endParaRPr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354" name="Google Shape;354;gea0ba12c3d_0_207"/>
          <p:cNvPicPr preferRelativeResize="0"/>
          <p:nvPr/>
        </p:nvPicPr>
        <p:blipFill>
          <a:blip r:embed="rId4">
            <a:alphaModFix/>
          </a:blip>
          <a:stretch>
            <a:fillRect/>
          </a:stretch>
        </p:blipFill>
        <p:spPr>
          <a:xfrm>
            <a:off x="2323249" y="3063849"/>
            <a:ext cx="3135050" cy="151602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58" name="Shape 358"/>
        <p:cNvGrpSpPr/>
        <p:nvPr/>
      </p:nvGrpSpPr>
      <p:grpSpPr>
        <a:xfrm>
          <a:off x="0" y="0"/>
          <a:ext cx="0" cy="0"/>
          <a:chOff x="0" y="0"/>
          <a:chExt cx="0" cy="0"/>
        </a:xfrm>
      </p:grpSpPr>
      <p:sp>
        <p:nvSpPr>
          <p:cNvPr id="359" name="Google Shape;359;gea0ba12c3d_0_215"/>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Pruebas de Integración</a:t>
            </a:r>
            <a:endParaRPr b="1" sz="3000">
              <a:solidFill>
                <a:srgbClr val="E83464"/>
              </a:solidFill>
            </a:endParaRPr>
          </a:p>
        </p:txBody>
      </p:sp>
      <p:sp>
        <p:nvSpPr>
          <p:cNvPr id="360" name="Google Shape;360;gea0ba12c3d_0_215"/>
          <p:cNvSpPr txBox="1"/>
          <p:nvPr/>
        </p:nvSpPr>
        <p:spPr>
          <a:xfrm>
            <a:off x="639150" y="1416900"/>
            <a:ext cx="72897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Crea los archivos de test</a:t>
            </a:r>
            <a:r>
              <a:rPr b="1" lang="es" sz="1700">
                <a:solidFill>
                  <a:srgbClr val="3C63AB"/>
                </a:solidFill>
              </a:rPr>
              <a:t>: </a:t>
            </a:r>
            <a:endParaRPr>
              <a:solidFill>
                <a:srgbClr val="3C63AB"/>
              </a:solidFill>
            </a:endParaRPr>
          </a:p>
          <a:p>
            <a:pPr indent="-317500" lvl="0" marL="457200" rtl="0" algn="just">
              <a:lnSpc>
                <a:spcPct val="90000"/>
              </a:lnSpc>
              <a:spcBef>
                <a:spcPts val="900"/>
              </a:spcBef>
              <a:spcAft>
                <a:spcPts val="0"/>
              </a:spcAft>
              <a:buClr>
                <a:srgbClr val="3C63AB"/>
              </a:buClr>
              <a:buSzPts val="1400"/>
              <a:buAutoNum type="arabicPeriod"/>
            </a:pPr>
            <a:r>
              <a:rPr lang="es">
                <a:solidFill>
                  <a:srgbClr val="3C63AB"/>
                </a:solidFill>
              </a:rPr>
              <a:t>El primer archivo contiene una versión “instrumentada” de la app. La instrumentación nos permite “conducir” la aplicación y registrar perfiles de rendimiento desde la suite de test. A este archivo se le puede dar cualquier nombre que tenga sentido. Para este ejemplo, crea un archivo llamado test_driver/app.dart.</a:t>
            </a:r>
            <a:endParaRPr>
              <a:solidFill>
                <a:srgbClr val="3C63AB"/>
              </a:solidFill>
            </a:endParaRPr>
          </a:p>
          <a:p>
            <a:pPr indent="0" lvl="0" marL="457200" rtl="0" algn="just">
              <a:lnSpc>
                <a:spcPct val="90000"/>
              </a:lnSpc>
              <a:spcBef>
                <a:spcPts val="900"/>
              </a:spcBef>
              <a:spcAft>
                <a:spcPts val="0"/>
              </a:spcAft>
              <a:buNone/>
            </a:pPr>
            <a:r>
              <a:t/>
            </a:r>
            <a:endParaRPr>
              <a:solidFill>
                <a:srgbClr val="3C63AB"/>
              </a:solidFill>
            </a:endParaRPr>
          </a:p>
          <a:p>
            <a:pPr indent="-317500" lvl="0" marL="457200" rtl="0" algn="just">
              <a:lnSpc>
                <a:spcPct val="90000"/>
              </a:lnSpc>
              <a:spcBef>
                <a:spcPts val="900"/>
              </a:spcBef>
              <a:spcAft>
                <a:spcPts val="0"/>
              </a:spcAft>
              <a:buClr>
                <a:srgbClr val="3C63AB"/>
              </a:buClr>
              <a:buSzPts val="1400"/>
              <a:buAutoNum type="arabicPeriod"/>
            </a:pPr>
            <a:r>
              <a:rPr lang="es">
                <a:solidFill>
                  <a:srgbClr val="3C63AB"/>
                </a:solidFill>
              </a:rPr>
              <a:t>El segundo archivo contiene la suite test, que controla la aplicación y verifica que funcione como se esperaba. La suite de test puede registrar perfiles de rendimiento. El nombre del archivo de test debe corresponderse con el nombre del archivo que contiene la app instrumentada, con _test agregado al final. Por lo tanto, cree un segundo archivo llamado test_driver/app_test.dart.</a:t>
            </a:r>
            <a:endParaRPr>
              <a:solidFill>
                <a:srgbClr val="3C63AB"/>
              </a:solidFill>
            </a:endParaRPr>
          </a:p>
          <a:p>
            <a:pPr indent="0" lvl="0" marL="0" rtl="0" algn="just">
              <a:lnSpc>
                <a:spcPct val="90000"/>
              </a:lnSpc>
              <a:spcBef>
                <a:spcPts val="900"/>
              </a:spcBef>
              <a:spcAft>
                <a:spcPts val="0"/>
              </a:spcAft>
              <a:buNone/>
            </a:pPr>
            <a:r>
              <a:t/>
            </a:r>
            <a:endParaRPr b="1" sz="1700">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64" name="Shape 364"/>
        <p:cNvGrpSpPr/>
        <p:nvPr/>
      </p:nvGrpSpPr>
      <p:grpSpPr>
        <a:xfrm>
          <a:off x="0" y="0"/>
          <a:ext cx="0" cy="0"/>
          <a:chOff x="0" y="0"/>
          <a:chExt cx="0" cy="0"/>
        </a:xfrm>
      </p:grpSpPr>
      <p:sp>
        <p:nvSpPr>
          <p:cNvPr id="365" name="Google Shape;365;gea0ba12c3d_0_225"/>
          <p:cNvSpPr txBox="1"/>
          <p:nvPr/>
        </p:nvSpPr>
        <p:spPr>
          <a:xfrm>
            <a:off x="961425" y="816350"/>
            <a:ext cx="72216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Pruebas de Integración</a:t>
            </a:r>
            <a:endParaRPr b="1" sz="3000">
              <a:solidFill>
                <a:srgbClr val="E83464"/>
              </a:solidFill>
            </a:endParaRPr>
          </a:p>
        </p:txBody>
      </p:sp>
      <p:sp>
        <p:nvSpPr>
          <p:cNvPr id="366" name="Google Shape;366;gea0ba12c3d_0_225"/>
          <p:cNvSpPr txBox="1"/>
          <p:nvPr/>
        </p:nvSpPr>
        <p:spPr>
          <a:xfrm>
            <a:off x="961425" y="1416900"/>
            <a:ext cx="7044000" cy="16737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Crea los archivos de test: </a:t>
            </a:r>
            <a:endParaRPr sz="1500">
              <a:solidFill>
                <a:srgbClr val="3C63AB"/>
              </a:solidFill>
            </a:endParaRPr>
          </a:p>
          <a:p>
            <a:pPr indent="0" lvl="0" marL="0" rtl="0" algn="just">
              <a:lnSpc>
                <a:spcPct val="90000"/>
              </a:lnSpc>
              <a:spcBef>
                <a:spcPts val="900"/>
              </a:spcBef>
              <a:spcAft>
                <a:spcPts val="0"/>
              </a:spcAft>
              <a:buNone/>
            </a:pPr>
            <a:r>
              <a:rPr lang="es" sz="1500">
                <a:solidFill>
                  <a:srgbClr val="3C63AB"/>
                </a:solidFill>
              </a:rPr>
              <a:t>A diferencia de los test unitarios y los test de widgets, las suits de test de integración no se ejecutan en el mismo proceso en el que la app está siendo probada. Por lo tanto, necesitamos crear dos archivos que residan en el mismo directorio. Por convención, el directorio se llama test_driver.</a:t>
            </a:r>
            <a:endParaRPr sz="1500">
              <a:solidFill>
                <a:srgbClr val="3C63AB"/>
              </a:solidFill>
            </a:endParaRPr>
          </a:p>
          <a:p>
            <a:pPr indent="0" lvl="0" marL="0" rtl="0" algn="just">
              <a:lnSpc>
                <a:spcPct val="90000"/>
              </a:lnSpc>
              <a:spcBef>
                <a:spcPts val="900"/>
              </a:spcBef>
              <a:spcAft>
                <a:spcPts val="0"/>
              </a:spcAft>
              <a:buNone/>
            </a:pPr>
            <a:r>
              <a:rPr lang="es" sz="1500">
                <a:solidFill>
                  <a:srgbClr val="3C63AB"/>
                </a:solidFill>
              </a:rPr>
              <a:t>Esto nos deja con la siguiente estructura de directorio:</a:t>
            </a:r>
            <a:endParaRPr sz="1500">
              <a:solidFill>
                <a:srgbClr val="3C63AB"/>
              </a:solidFill>
            </a:endParaRPr>
          </a:p>
          <a:p>
            <a:pPr indent="0" lvl="0" marL="0" rtl="0" algn="just">
              <a:lnSpc>
                <a:spcPct val="90000"/>
              </a:lnSpc>
              <a:spcBef>
                <a:spcPts val="900"/>
              </a:spcBef>
              <a:spcAft>
                <a:spcPts val="0"/>
              </a:spcAft>
              <a:buNone/>
            </a:pPr>
            <a:r>
              <a:t/>
            </a:r>
            <a:endParaRPr b="1" sz="18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367" name="Google Shape;367;gea0ba12c3d_0_225"/>
          <p:cNvPicPr preferRelativeResize="0"/>
          <p:nvPr/>
        </p:nvPicPr>
        <p:blipFill>
          <a:blip r:embed="rId4">
            <a:alphaModFix/>
          </a:blip>
          <a:stretch>
            <a:fillRect/>
          </a:stretch>
        </p:blipFill>
        <p:spPr>
          <a:xfrm>
            <a:off x="2115030" y="3039500"/>
            <a:ext cx="2643400" cy="1867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71" name="Shape 371"/>
        <p:cNvGrpSpPr/>
        <p:nvPr/>
      </p:nvGrpSpPr>
      <p:grpSpPr>
        <a:xfrm>
          <a:off x="0" y="0"/>
          <a:ext cx="0" cy="0"/>
          <a:chOff x="0" y="0"/>
          <a:chExt cx="0" cy="0"/>
        </a:xfrm>
      </p:grpSpPr>
      <p:sp>
        <p:nvSpPr>
          <p:cNvPr id="372" name="Google Shape;372;gea0ba12c3d_0_234"/>
          <p:cNvSpPr txBox="1"/>
          <p:nvPr/>
        </p:nvSpPr>
        <p:spPr>
          <a:xfrm>
            <a:off x="1043375" y="816350"/>
            <a:ext cx="71397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Pruebas de Integración</a:t>
            </a:r>
            <a:endParaRPr b="1" sz="3000">
              <a:solidFill>
                <a:srgbClr val="E83464"/>
              </a:solidFill>
            </a:endParaRPr>
          </a:p>
        </p:txBody>
      </p:sp>
      <p:sp>
        <p:nvSpPr>
          <p:cNvPr id="373" name="Google Shape;373;gea0ba12c3d_0_234"/>
          <p:cNvSpPr txBox="1"/>
          <p:nvPr/>
        </p:nvSpPr>
        <p:spPr>
          <a:xfrm>
            <a:off x="1043375" y="1416900"/>
            <a:ext cx="6962100" cy="15612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 Instrumenta la app: </a:t>
            </a:r>
            <a:endParaRPr sz="1500">
              <a:solidFill>
                <a:srgbClr val="3C63AB"/>
              </a:solidFill>
            </a:endParaRPr>
          </a:p>
          <a:p>
            <a:pPr indent="0" lvl="0" marL="0" rtl="0" algn="just">
              <a:lnSpc>
                <a:spcPct val="90000"/>
              </a:lnSpc>
              <a:spcBef>
                <a:spcPts val="900"/>
              </a:spcBef>
              <a:spcAft>
                <a:spcPts val="0"/>
              </a:spcAft>
              <a:buNone/>
            </a:pPr>
            <a:r>
              <a:rPr lang="es" sz="1500">
                <a:solidFill>
                  <a:srgbClr val="3C63AB"/>
                </a:solidFill>
              </a:rPr>
              <a:t>Ahora, podemos instrumentar la app. Esto implicará dos pasos:</a:t>
            </a:r>
            <a:endParaRPr sz="1500">
              <a:solidFill>
                <a:srgbClr val="3C63AB"/>
              </a:solidFill>
            </a:endParaRPr>
          </a:p>
          <a:p>
            <a:pPr indent="-323850" lvl="0" marL="914400" rtl="0" algn="just">
              <a:lnSpc>
                <a:spcPct val="90000"/>
              </a:lnSpc>
              <a:spcBef>
                <a:spcPts val="900"/>
              </a:spcBef>
              <a:spcAft>
                <a:spcPts val="0"/>
              </a:spcAft>
              <a:buClr>
                <a:srgbClr val="3C63AB"/>
              </a:buClr>
              <a:buSzPts val="1500"/>
              <a:buChar char="●"/>
            </a:pPr>
            <a:r>
              <a:rPr lang="es" sz="1500">
                <a:solidFill>
                  <a:srgbClr val="3C63AB"/>
                </a:solidFill>
              </a:rPr>
              <a:t>Habilitar las extensiones del driver de flutter</a:t>
            </a:r>
            <a:endParaRPr sz="1500">
              <a:solidFill>
                <a:srgbClr val="3C63AB"/>
              </a:solidFill>
            </a:endParaRPr>
          </a:p>
          <a:p>
            <a:pPr indent="-323850" lvl="0" marL="914400" rtl="0" algn="just">
              <a:lnSpc>
                <a:spcPct val="90000"/>
              </a:lnSpc>
              <a:spcBef>
                <a:spcPts val="0"/>
              </a:spcBef>
              <a:spcAft>
                <a:spcPts val="0"/>
              </a:spcAft>
              <a:buClr>
                <a:srgbClr val="3C63AB"/>
              </a:buClr>
              <a:buSzPts val="1500"/>
              <a:buChar char="●"/>
            </a:pPr>
            <a:r>
              <a:rPr lang="es" sz="1500">
                <a:solidFill>
                  <a:srgbClr val="3C63AB"/>
                </a:solidFill>
              </a:rPr>
              <a:t>Ejecutar la app</a:t>
            </a:r>
            <a:endParaRPr sz="1500">
              <a:solidFill>
                <a:srgbClr val="3C63AB"/>
              </a:solidFill>
            </a:endParaRPr>
          </a:p>
          <a:p>
            <a:pPr indent="0" lvl="0" marL="0" rtl="0" algn="just">
              <a:lnSpc>
                <a:spcPct val="90000"/>
              </a:lnSpc>
              <a:spcBef>
                <a:spcPts val="900"/>
              </a:spcBef>
              <a:spcAft>
                <a:spcPts val="0"/>
              </a:spcAft>
              <a:buNone/>
            </a:pPr>
            <a:r>
              <a:rPr lang="es" sz="1500">
                <a:solidFill>
                  <a:srgbClr val="3C63AB"/>
                </a:solidFill>
              </a:rPr>
              <a:t>Agregaremos este código dentro del archivo test_driver/app.dart.</a:t>
            </a:r>
            <a:endParaRPr sz="1500">
              <a:solidFill>
                <a:srgbClr val="3C63AB"/>
              </a:solidFill>
            </a:endParaRPr>
          </a:p>
          <a:p>
            <a:pPr indent="0" lvl="0" marL="0" rtl="0" algn="just">
              <a:lnSpc>
                <a:spcPct val="90000"/>
              </a:lnSpc>
              <a:spcBef>
                <a:spcPts val="900"/>
              </a:spcBef>
              <a:spcAft>
                <a:spcPts val="0"/>
              </a:spcAft>
              <a:buNone/>
            </a:pPr>
            <a:r>
              <a:t/>
            </a:r>
            <a:endParaRPr sz="1500">
              <a:solidFill>
                <a:srgbClr val="3C63AB"/>
              </a:solidFill>
            </a:endParaRPr>
          </a:p>
          <a:p>
            <a:pPr indent="0" lvl="0" marL="0" rtl="0" algn="just">
              <a:lnSpc>
                <a:spcPct val="90000"/>
              </a:lnSpc>
              <a:spcBef>
                <a:spcPts val="900"/>
              </a:spcBef>
              <a:spcAft>
                <a:spcPts val="0"/>
              </a:spcAft>
              <a:buNone/>
            </a:pPr>
            <a:r>
              <a:t/>
            </a:r>
            <a:endParaRPr b="1" sz="18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374" name="Google Shape;374;gea0ba12c3d_0_234"/>
          <p:cNvPicPr preferRelativeResize="0"/>
          <p:nvPr/>
        </p:nvPicPr>
        <p:blipFill>
          <a:blip r:embed="rId4">
            <a:alphaModFix/>
          </a:blip>
          <a:stretch>
            <a:fillRect/>
          </a:stretch>
        </p:blipFill>
        <p:spPr>
          <a:xfrm>
            <a:off x="1043375" y="3024550"/>
            <a:ext cx="4870677" cy="19134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78" name="Shape 378"/>
        <p:cNvGrpSpPr/>
        <p:nvPr/>
      </p:nvGrpSpPr>
      <p:grpSpPr>
        <a:xfrm>
          <a:off x="0" y="0"/>
          <a:ext cx="0" cy="0"/>
          <a:chOff x="0" y="0"/>
          <a:chExt cx="0" cy="0"/>
        </a:xfrm>
      </p:grpSpPr>
      <p:sp>
        <p:nvSpPr>
          <p:cNvPr id="379" name="Google Shape;379;gea0ba12c3d_0_243"/>
          <p:cNvSpPr txBox="1"/>
          <p:nvPr/>
        </p:nvSpPr>
        <p:spPr>
          <a:xfrm>
            <a:off x="859200" y="816350"/>
            <a:ext cx="73236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Pruebas de Integración</a:t>
            </a:r>
            <a:endParaRPr b="1" sz="3000">
              <a:solidFill>
                <a:srgbClr val="E83464"/>
              </a:solidFill>
            </a:endParaRPr>
          </a:p>
        </p:txBody>
      </p:sp>
      <p:sp>
        <p:nvSpPr>
          <p:cNvPr id="380" name="Google Shape;380;gea0ba12c3d_0_243"/>
          <p:cNvSpPr txBox="1"/>
          <p:nvPr/>
        </p:nvSpPr>
        <p:spPr>
          <a:xfrm>
            <a:off x="920425" y="1416900"/>
            <a:ext cx="70851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Escribe el test de integración</a:t>
            </a:r>
            <a:r>
              <a:rPr b="1" lang="es" sz="1800">
                <a:solidFill>
                  <a:srgbClr val="3C63AB"/>
                </a:solidFill>
              </a:rPr>
              <a:t>: </a:t>
            </a:r>
            <a:endParaRPr sz="1500">
              <a:solidFill>
                <a:srgbClr val="3C63AB"/>
              </a:solidFill>
            </a:endParaRPr>
          </a:p>
          <a:p>
            <a:pPr indent="0" lvl="0" marL="0" rtl="0" algn="just">
              <a:lnSpc>
                <a:spcPct val="90000"/>
              </a:lnSpc>
              <a:spcBef>
                <a:spcPts val="900"/>
              </a:spcBef>
              <a:spcAft>
                <a:spcPts val="0"/>
              </a:spcAft>
              <a:buNone/>
            </a:pPr>
            <a:r>
              <a:rPr lang="es" sz="1500">
                <a:solidFill>
                  <a:srgbClr val="3C63AB"/>
                </a:solidFill>
              </a:rPr>
              <a:t>Ahora que tenemos una app instrumentada, ¡podemos escribir tests para ella! Esto implica cuatro pasos:</a:t>
            </a:r>
            <a:endParaRPr sz="1500">
              <a:solidFill>
                <a:srgbClr val="3C63AB"/>
              </a:solidFill>
            </a:endParaRPr>
          </a:p>
          <a:p>
            <a:pPr indent="0" lvl="0" marL="0" rtl="0" algn="just">
              <a:lnSpc>
                <a:spcPct val="90000"/>
              </a:lnSpc>
              <a:spcBef>
                <a:spcPts val="900"/>
              </a:spcBef>
              <a:spcAft>
                <a:spcPts val="0"/>
              </a:spcAft>
              <a:buNone/>
            </a:pPr>
            <a:r>
              <a:t/>
            </a:r>
            <a:endParaRPr sz="1500">
              <a:solidFill>
                <a:srgbClr val="3C63AB"/>
              </a:solidFill>
            </a:endParaRPr>
          </a:p>
          <a:p>
            <a:pPr indent="-323850" lvl="0" marL="457200" rtl="0" algn="just">
              <a:lnSpc>
                <a:spcPct val="90000"/>
              </a:lnSpc>
              <a:spcBef>
                <a:spcPts val="900"/>
              </a:spcBef>
              <a:spcAft>
                <a:spcPts val="0"/>
              </a:spcAft>
              <a:buClr>
                <a:srgbClr val="3C63AB"/>
              </a:buClr>
              <a:buSzPts val="1500"/>
              <a:buAutoNum type="arabicPeriod"/>
            </a:pPr>
            <a:r>
              <a:rPr lang="es" sz="1500">
                <a:solidFill>
                  <a:srgbClr val="3C63AB"/>
                </a:solidFill>
              </a:rPr>
              <a:t>Crea SeralizableFinders para localizar widgets específicos</a:t>
            </a:r>
            <a:endParaRPr sz="1500">
              <a:solidFill>
                <a:srgbClr val="3C63AB"/>
              </a:solidFill>
            </a:endParaRPr>
          </a:p>
          <a:p>
            <a:pPr indent="-323850" lvl="0" marL="457200" rtl="0" algn="just">
              <a:lnSpc>
                <a:spcPct val="90000"/>
              </a:lnSpc>
              <a:spcBef>
                <a:spcPts val="0"/>
              </a:spcBef>
              <a:spcAft>
                <a:spcPts val="0"/>
              </a:spcAft>
              <a:buClr>
                <a:srgbClr val="3C63AB"/>
              </a:buClr>
              <a:buSzPts val="1500"/>
              <a:buAutoNum type="arabicPeriod"/>
            </a:pPr>
            <a:r>
              <a:rPr lang="es" sz="1500">
                <a:solidFill>
                  <a:srgbClr val="3C63AB"/>
                </a:solidFill>
              </a:rPr>
              <a:t>Conéctate a la app antes de que nuestros tests ejecuten la función setUpAll</a:t>
            </a:r>
            <a:endParaRPr sz="1500">
              <a:solidFill>
                <a:srgbClr val="3C63AB"/>
              </a:solidFill>
            </a:endParaRPr>
          </a:p>
          <a:p>
            <a:pPr indent="-323850" lvl="0" marL="457200" rtl="0" algn="just">
              <a:lnSpc>
                <a:spcPct val="90000"/>
              </a:lnSpc>
              <a:spcBef>
                <a:spcPts val="0"/>
              </a:spcBef>
              <a:spcAft>
                <a:spcPts val="0"/>
              </a:spcAft>
              <a:buClr>
                <a:srgbClr val="3C63AB"/>
              </a:buClr>
              <a:buSzPts val="1500"/>
              <a:buAutoNum type="arabicPeriod"/>
            </a:pPr>
            <a:r>
              <a:rPr lang="es" sz="1500">
                <a:solidFill>
                  <a:srgbClr val="3C63AB"/>
                </a:solidFill>
              </a:rPr>
              <a:t>Realiza el test a los escenarios importantes</a:t>
            </a:r>
            <a:endParaRPr sz="1500">
              <a:solidFill>
                <a:srgbClr val="3C63AB"/>
              </a:solidFill>
            </a:endParaRPr>
          </a:p>
          <a:p>
            <a:pPr indent="-323850" lvl="0" marL="457200" rtl="0" algn="just">
              <a:lnSpc>
                <a:spcPct val="90000"/>
              </a:lnSpc>
              <a:spcBef>
                <a:spcPts val="0"/>
              </a:spcBef>
              <a:spcAft>
                <a:spcPts val="0"/>
              </a:spcAft>
              <a:buClr>
                <a:srgbClr val="3C63AB"/>
              </a:buClr>
              <a:buSzPts val="1500"/>
              <a:buAutoNum type="arabicPeriod"/>
            </a:pPr>
            <a:r>
              <a:rPr lang="es" sz="1500">
                <a:solidFill>
                  <a:srgbClr val="3C63AB"/>
                </a:solidFill>
              </a:rPr>
              <a:t>Desconéctate desde la app en la función teardownAll al completar nuestros tests</a:t>
            </a:r>
            <a:endParaRPr sz="1500">
              <a:solidFill>
                <a:srgbClr val="3C63AB"/>
              </a:solidFill>
            </a:endParaRPr>
          </a:p>
          <a:p>
            <a:pPr indent="0" lvl="0" marL="0" rtl="0" algn="just">
              <a:lnSpc>
                <a:spcPct val="90000"/>
              </a:lnSpc>
              <a:spcBef>
                <a:spcPts val="900"/>
              </a:spcBef>
              <a:spcAft>
                <a:spcPts val="0"/>
              </a:spcAft>
              <a:buNone/>
            </a:pPr>
            <a:r>
              <a:t/>
            </a:r>
            <a:endParaRPr sz="1500">
              <a:solidFill>
                <a:srgbClr val="3C63AB"/>
              </a:solidFill>
            </a:endParaRPr>
          </a:p>
          <a:p>
            <a:pPr indent="0" lvl="0" marL="0" rtl="0" algn="just">
              <a:lnSpc>
                <a:spcPct val="90000"/>
              </a:lnSpc>
              <a:spcBef>
                <a:spcPts val="900"/>
              </a:spcBef>
              <a:spcAft>
                <a:spcPts val="0"/>
              </a:spcAft>
              <a:buNone/>
            </a:pPr>
            <a:r>
              <a:t/>
            </a:r>
            <a:endParaRPr sz="1500">
              <a:solidFill>
                <a:srgbClr val="3C63AB"/>
              </a:solidFill>
            </a:endParaRPr>
          </a:p>
          <a:p>
            <a:pPr indent="0" lvl="0" marL="0" rtl="0" algn="just">
              <a:lnSpc>
                <a:spcPct val="90000"/>
              </a:lnSpc>
              <a:spcBef>
                <a:spcPts val="900"/>
              </a:spcBef>
              <a:spcAft>
                <a:spcPts val="0"/>
              </a:spcAft>
              <a:buNone/>
            </a:pPr>
            <a:r>
              <a:t/>
            </a:r>
            <a:endParaRPr b="1" sz="18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84" name="Shape 384"/>
        <p:cNvGrpSpPr/>
        <p:nvPr/>
      </p:nvGrpSpPr>
      <p:grpSpPr>
        <a:xfrm>
          <a:off x="0" y="0"/>
          <a:ext cx="0" cy="0"/>
          <a:chOff x="0" y="0"/>
          <a:chExt cx="0" cy="0"/>
        </a:xfrm>
      </p:grpSpPr>
      <p:sp>
        <p:nvSpPr>
          <p:cNvPr id="385" name="Google Shape;385;gea0ba12c3d_0_252"/>
          <p:cNvSpPr txBox="1"/>
          <p:nvPr/>
        </p:nvSpPr>
        <p:spPr>
          <a:xfrm>
            <a:off x="257075" y="1650875"/>
            <a:ext cx="3202500" cy="1096800"/>
          </a:xfrm>
          <a:prstGeom prst="rect">
            <a:avLst/>
          </a:prstGeom>
          <a:noFill/>
          <a:ln>
            <a:noFill/>
          </a:ln>
        </p:spPr>
        <p:txBody>
          <a:bodyPr anchorCtr="0" anchor="b" bIns="34275" lIns="68575" spcFirstLastPara="1" rIns="68575" wrap="square" tIns="34275">
            <a:noAutofit/>
          </a:bodyPr>
          <a:lstStyle/>
          <a:p>
            <a:pPr indent="0" lvl="0" marL="0" rtl="0" algn="ctr">
              <a:lnSpc>
                <a:spcPct val="85000"/>
              </a:lnSpc>
              <a:spcBef>
                <a:spcPts val="0"/>
              </a:spcBef>
              <a:spcAft>
                <a:spcPts val="0"/>
              </a:spcAft>
              <a:buNone/>
            </a:pPr>
            <a:r>
              <a:rPr b="1" lang="es" sz="3000">
                <a:solidFill>
                  <a:srgbClr val="E83464"/>
                </a:solidFill>
              </a:rPr>
              <a:t>Pruebas de Integración</a:t>
            </a:r>
            <a:endParaRPr b="1" sz="3000">
              <a:solidFill>
                <a:srgbClr val="E83464"/>
              </a:solidFill>
            </a:endParaRPr>
          </a:p>
        </p:txBody>
      </p:sp>
      <p:sp>
        <p:nvSpPr>
          <p:cNvPr id="386" name="Google Shape;386;gea0ba12c3d_0_252"/>
          <p:cNvSpPr txBox="1"/>
          <p:nvPr/>
        </p:nvSpPr>
        <p:spPr>
          <a:xfrm>
            <a:off x="896875" y="2898025"/>
            <a:ext cx="2249700" cy="5946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Escribe el test de integración: </a:t>
            </a:r>
            <a:endParaRPr sz="1500">
              <a:solidFill>
                <a:srgbClr val="3C63AB"/>
              </a:solidFill>
            </a:endParaRPr>
          </a:p>
          <a:p>
            <a:pPr indent="0" lvl="0" marL="0" rtl="0" algn="just">
              <a:lnSpc>
                <a:spcPct val="90000"/>
              </a:lnSpc>
              <a:spcBef>
                <a:spcPts val="900"/>
              </a:spcBef>
              <a:spcAft>
                <a:spcPts val="0"/>
              </a:spcAft>
              <a:buNone/>
            </a:pPr>
            <a:r>
              <a:t/>
            </a:r>
            <a:endParaRPr sz="1500">
              <a:solidFill>
                <a:srgbClr val="3C63AB"/>
              </a:solidFill>
            </a:endParaRPr>
          </a:p>
          <a:p>
            <a:pPr indent="0" lvl="0" marL="0" rtl="0" algn="just">
              <a:lnSpc>
                <a:spcPct val="90000"/>
              </a:lnSpc>
              <a:spcBef>
                <a:spcPts val="900"/>
              </a:spcBef>
              <a:spcAft>
                <a:spcPts val="0"/>
              </a:spcAft>
              <a:buNone/>
            </a:pPr>
            <a:r>
              <a:t/>
            </a:r>
            <a:endParaRPr b="1" sz="18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387" name="Google Shape;387;gea0ba12c3d_0_252"/>
          <p:cNvPicPr preferRelativeResize="0"/>
          <p:nvPr/>
        </p:nvPicPr>
        <p:blipFill>
          <a:blip r:embed="rId4">
            <a:alphaModFix/>
          </a:blip>
          <a:stretch>
            <a:fillRect/>
          </a:stretch>
        </p:blipFill>
        <p:spPr>
          <a:xfrm>
            <a:off x="3522650" y="437950"/>
            <a:ext cx="3694800" cy="39253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91" name="Shape 391"/>
        <p:cNvGrpSpPr/>
        <p:nvPr/>
      </p:nvGrpSpPr>
      <p:grpSpPr>
        <a:xfrm>
          <a:off x="0" y="0"/>
          <a:ext cx="0" cy="0"/>
          <a:chOff x="0" y="0"/>
          <a:chExt cx="0" cy="0"/>
        </a:xfrm>
      </p:grpSpPr>
      <p:sp>
        <p:nvSpPr>
          <p:cNvPr id="392" name="Google Shape;392;gea0ba12c3d_0_262"/>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Pruebas de Integración</a:t>
            </a:r>
            <a:endParaRPr b="1" sz="3000">
              <a:solidFill>
                <a:srgbClr val="E83464"/>
              </a:solidFill>
            </a:endParaRPr>
          </a:p>
        </p:txBody>
      </p:sp>
      <p:sp>
        <p:nvSpPr>
          <p:cNvPr id="393" name="Google Shape;393;gea0ba12c3d_0_262"/>
          <p:cNvSpPr txBox="1"/>
          <p:nvPr/>
        </p:nvSpPr>
        <p:spPr>
          <a:xfrm>
            <a:off x="639150" y="1534600"/>
            <a:ext cx="73662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Ejecuta el test de integración</a:t>
            </a:r>
            <a:r>
              <a:rPr b="1" lang="es" sz="1700">
                <a:solidFill>
                  <a:srgbClr val="3C63AB"/>
                </a:solidFill>
              </a:rPr>
              <a:t>: </a:t>
            </a:r>
            <a:endParaRPr>
              <a:solidFill>
                <a:srgbClr val="3C63AB"/>
              </a:solidFill>
            </a:endParaRPr>
          </a:p>
          <a:p>
            <a:pPr indent="0" lvl="0" marL="0" rtl="0" algn="just">
              <a:lnSpc>
                <a:spcPct val="90000"/>
              </a:lnSpc>
              <a:spcBef>
                <a:spcPts val="900"/>
              </a:spcBef>
              <a:spcAft>
                <a:spcPts val="0"/>
              </a:spcAft>
              <a:buNone/>
            </a:pPr>
            <a:r>
              <a:rPr lang="es">
                <a:solidFill>
                  <a:srgbClr val="3C63AB"/>
                </a:solidFill>
              </a:rPr>
              <a:t>Ahora que tenemos una aplicación instrumentada y una suite de test, ¡podemos realizar los tests! En primer lugar, asegúrate de iniciar un emulador de Android, Simulador de iOS, o conectar tu ordenador a un dispositivo real iOS / Android.</a:t>
            </a:r>
            <a:endParaRPr>
              <a:solidFill>
                <a:srgbClr val="3C63AB"/>
              </a:solidFill>
            </a:endParaRPr>
          </a:p>
          <a:p>
            <a:pPr indent="0" lvl="0" marL="0" rtl="0" algn="just">
              <a:lnSpc>
                <a:spcPct val="90000"/>
              </a:lnSpc>
              <a:spcBef>
                <a:spcPts val="900"/>
              </a:spcBef>
              <a:spcAft>
                <a:spcPts val="0"/>
              </a:spcAft>
              <a:buNone/>
            </a:pPr>
            <a:r>
              <a:rPr lang="es">
                <a:solidFill>
                  <a:srgbClr val="3C63AB"/>
                </a:solidFill>
              </a:rPr>
              <a:t>Luego, ejecuta el siguiente comando desde la raíz del proyecto:</a:t>
            </a:r>
            <a:endParaRPr>
              <a:solidFill>
                <a:srgbClr val="3C63AB"/>
              </a:solidFill>
            </a:endParaRPr>
          </a:p>
          <a:p>
            <a:pPr indent="0" lvl="0" marL="457200" rtl="0" algn="just">
              <a:lnSpc>
                <a:spcPct val="90000"/>
              </a:lnSpc>
              <a:spcBef>
                <a:spcPts val="900"/>
              </a:spcBef>
              <a:spcAft>
                <a:spcPts val="0"/>
              </a:spcAft>
              <a:buNone/>
            </a:pPr>
            <a:r>
              <a:rPr lang="es" sz="1600">
                <a:solidFill>
                  <a:srgbClr val="3C63AB"/>
                </a:solidFill>
                <a:latin typeface="Courier New"/>
                <a:ea typeface="Courier New"/>
                <a:cs typeface="Courier New"/>
                <a:sym typeface="Courier New"/>
              </a:rPr>
              <a:t>flutter drive --target=test_driver/app.dart</a:t>
            </a:r>
            <a:endParaRPr sz="1600">
              <a:solidFill>
                <a:srgbClr val="3C63AB"/>
              </a:solidFill>
              <a:latin typeface="Courier New"/>
              <a:ea typeface="Courier New"/>
              <a:cs typeface="Courier New"/>
              <a:sym typeface="Courier New"/>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rPr lang="es">
                <a:solidFill>
                  <a:srgbClr val="3C63AB"/>
                </a:solidFill>
              </a:rPr>
              <a:t>Este comando:</a:t>
            </a:r>
            <a:endParaRPr>
              <a:solidFill>
                <a:srgbClr val="3C63AB"/>
              </a:solidFill>
            </a:endParaRPr>
          </a:p>
          <a:p>
            <a:pPr indent="-317500" lvl="0" marL="914400" rtl="0" algn="just">
              <a:lnSpc>
                <a:spcPct val="90000"/>
              </a:lnSpc>
              <a:spcBef>
                <a:spcPts val="900"/>
              </a:spcBef>
              <a:spcAft>
                <a:spcPts val="0"/>
              </a:spcAft>
              <a:buClr>
                <a:srgbClr val="3C63AB"/>
              </a:buClr>
              <a:buSzPts val="1400"/>
              <a:buAutoNum type="arabicPeriod"/>
            </a:pPr>
            <a:r>
              <a:rPr lang="es">
                <a:solidFill>
                  <a:srgbClr val="3C63AB"/>
                </a:solidFill>
              </a:rPr>
              <a:t>construye la app --target y la instala en el emulator / device</a:t>
            </a:r>
            <a:endParaRPr>
              <a:solidFill>
                <a:srgbClr val="3C63AB"/>
              </a:solidFill>
            </a:endParaRPr>
          </a:p>
          <a:p>
            <a:pPr indent="-317500" lvl="0" marL="914400" rtl="0" algn="just">
              <a:lnSpc>
                <a:spcPct val="90000"/>
              </a:lnSpc>
              <a:spcBef>
                <a:spcPts val="0"/>
              </a:spcBef>
              <a:spcAft>
                <a:spcPts val="0"/>
              </a:spcAft>
              <a:buClr>
                <a:srgbClr val="3C63AB"/>
              </a:buClr>
              <a:buSzPts val="1400"/>
              <a:buAutoNum type="arabicPeriod"/>
            </a:pPr>
            <a:r>
              <a:rPr lang="es">
                <a:solidFill>
                  <a:srgbClr val="3C63AB"/>
                </a:solidFill>
              </a:rPr>
              <a:t>lanza la app</a:t>
            </a:r>
            <a:endParaRPr>
              <a:solidFill>
                <a:srgbClr val="3C63AB"/>
              </a:solidFill>
            </a:endParaRPr>
          </a:p>
          <a:p>
            <a:pPr indent="-317500" lvl="0" marL="914400" rtl="0" algn="just">
              <a:lnSpc>
                <a:spcPct val="90000"/>
              </a:lnSpc>
              <a:spcBef>
                <a:spcPts val="0"/>
              </a:spcBef>
              <a:spcAft>
                <a:spcPts val="0"/>
              </a:spcAft>
              <a:buClr>
                <a:srgbClr val="3C63AB"/>
              </a:buClr>
              <a:buSzPts val="1400"/>
              <a:buAutoNum type="arabicPeriod"/>
            </a:pPr>
            <a:r>
              <a:rPr lang="es">
                <a:solidFill>
                  <a:srgbClr val="3C63AB"/>
                </a:solidFill>
              </a:rPr>
              <a:t>ejecuta la suite de test app_test.dart localizada en el folder test_driver/</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b="1" sz="1700">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4"/>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a:t>
            </a:r>
            <a:endParaRPr b="1" sz="3000">
              <a:solidFill>
                <a:srgbClr val="E83464"/>
              </a:solidFill>
            </a:endParaRPr>
          </a:p>
        </p:txBody>
      </p:sp>
      <p:sp>
        <p:nvSpPr>
          <p:cNvPr id="162" name="Google Shape;162;p4"/>
          <p:cNvSpPr txBox="1"/>
          <p:nvPr/>
        </p:nvSpPr>
        <p:spPr>
          <a:xfrm>
            <a:off x="386925" y="1416900"/>
            <a:ext cx="7618500" cy="3095400"/>
          </a:xfrm>
          <a:prstGeom prst="rect">
            <a:avLst/>
          </a:prstGeom>
          <a:noFill/>
          <a:ln>
            <a:noFill/>
          </a:ln>
        </p:spPr>
        <p:txBody>
          <a:bodyPr anchorCtr="0" anchor="t" bIns="34275" lIns="0" spcFirstLastPara="1" rIns="0" wrap="square" tIns="34275">
            <a:noAutofit/>
          </a:bodyPr>
          <a:lstStyle/>
          <a:p>
            <a:pPr indent="-323850" lvl="0" marL="457200" marR="0" rtl="0" algn="just">
              <a:lnSpc>
                <a:spcPct val="90000"/>
              </a:lnSpc>
              <a:spcBef>
                <a:spcPts val="900"/>
              </a:spcBef>
              <a:spcAft>
                <a:spcPts val="0"/>
              </a:spcAft>
              <a:buClr>
                <a:srgbClr val="3C63AB"/>
              </a:buClr>
              <a:buSzPts val="1500"/>
              <a:buFont typeface="Arial"/>
              <a:buChar char="●"/>
            </a:pPr>
            <a:r>
              <a:rPr lang="es" sz="1500">
                <a:solidFill>
                  <a:srgbClr val="3C63AB"/>
                </a:solidFill>
              </a:rPr>
              <a:t>Mientras más funciones tenga tu app, </a:t>
            </a:r>
            <a:r>
              <a:rPr lang="es" sz="1500">
                <a:solidFill>
                  <a:srgbClr val="3C63AB"/>
                </a:solidFill>
              </a:rPr>
              <a:t>más</a:t>
            </a:r>
            <a:r>
              <a:rPr lang="es" sz="1500">
                <a:solidFill>
                  <a:srgbClr val="3C63AB"/>
                </a:solidFill>
              </a:rPr>
              <a:t> difícil será </a:t>
            </a:r>
            <a:r>
              <a:rPr lang="es" sz="1500">
                <a:solidFill>
                  <a:srgbClr val="3C63AB"/>
                </a:solidFill>
              </a:rPr>
              <a:t>probar</a:t>
            </a:r>
            <a:r>
              <a:rPr lang="es" sz="1500">
                <a:solidFill>
                  <a:srgbClr val="3C63AB"/>
                </a:solidFill>
              </a:rPr>
              <a:t> manualmente. Un buen conjunto de pruebas automatizadas te ayudarán a asegurarte que tu app funcione correctamente antes de publicarla, mientras conservas tus funciones y corriges errores a mayor velocidad. Para esto se usan  3 pruebas:</a:t>
            </a:r>
            <a:endParaRPr sz="1500">
              <a:solidFill>
                <a:srgbClr val="3C63AB"/>
              </a:solidFill>
            </a:endParaRPr>
          </a:p>
          <a:p>
            <a:pPr indent="0" lvl="0" marL="457200" marR="0" rtl="0" algn="just">
              <a:lnSpc>
                <a:spcPct val="90000"/>
              </a:lnSpc>
              <a:spcBef>
                <a:spcPts val="900"/>
              </a:spcBef>
              <a:spcAft>
                <a:spcPts val="0"/>
              </a:spcAft>
              <a:buNone/>
            </a:pPr>
            <a:r>
              <a:t/>
            </a:r>
            <a:endParaRPr sz="1500">
              <a:solidFill>
                <a:srgbClr val="3C63AB"/>
              </a:solidFill>
            </a:endParaRPr>
          </a:p>
          <a:p>
            <a:pPr indent="-323850" lvl="0" marL="457200" marR="0" rtl="0" algn="just">
              <a:lnSpc>
                <a:spcPct val="90000"/>
              </a:lnSpc>
              <a:spcBef>
                <a:spcPts val="900"/>
              </a:spcBef>
              <a:spcAft>
                <a:spcPts val="0"/>
              </a:spcAft>
              <a:buClr>
                <a:srgbClr val="3C63AB"/>
              </a:buClr>
              <a:buSzPts val="1500"/>
              <a:buFont typeface="Arial"/>
              <a:buChar char="●"/>
            </a:pPr>
            <a:r>
              <a:rPr lang="es" sz="1500">
                <a:solidFill>
                  <a:srgbClr val="3C63AB"/>
                </a:solidFill>
              </a:rPr>
              <a:t>Las pruebas unitarias que  son prácticas para verificar el comportamiento de una sola función, método o clase.</a:t>
            </a:r>
            <a:endParaRPr sz="1500">
              <a:solidFill>
                <a:srgbClr val="3C63AB"/>
              </a:solidFill>
            </a:endParaRPr>
          </a:p>
          <a:p>
            <a:pPr indent="0" lvl="0" marL="457200" marR="0" rtl="0" algn="just">
              <a:lnSpc>
                <a:spcPct val="90000"/>
              </a:lnSpc>
              <a:spcBef>
                <a:spcPts val="900"/>
              </a:spcBef>
              <a:spcAft>
                <a:spcPts val="0"/>
              </a:spcAft>
              <a:buNone/>
            </a:pPr>
            <a:r>
              <a:t/>
            </a:r>
            <a:endParaRPr sz="1500">
              <a:solidFill>
                <a:srgbClr val="3C63AB"/>
              </a:solidFill>
            </a:endParaRPr>
          </a:p>
          <a:p>
            <a:pPr indent="-323850" lvl="0" marL="457200" marR="0" rtl="0" algn="just">
              <a:lnSpc>
                <a:spcPct val="90000"/>
              </a:lnSpc>
              <a:spcBef>
                <a:spcPts val="900"/>
              </a:spcBef>
              <a:spcAft>
                <a:spcPts val="0"/>
              </a:spcAft>
              <a:buClr>
                <a:srgbClr val="3C63AB"/>
              </a:buClr>
              <a:buSzPts val="1500"/>
              <a:buChar char="●"/>
            </a:pPr>
            <a:r>
              <a:rPr lang="es" sz="1500">
                <a:solidFill>
                  <a:srgbClr val="3C63AB"/>
                </a:solidFill>
              </a:rPr>
              <a:t>Un widget test (en otros frameworks de UI se refieren a ellas como component test) prueba un único widget.</a:t>
            </a:r>
            <a:endParaRPr sz="1500">
              <a:solidFill>
                <a:srgbClr val="3C63AB"/>
              </a:solidFill>
            </a:endParaRPr>
          </a:p>
          <a:p>
            <a:pPr indent="0" lvl="0" marL="457200" marR="0" rtl="0" algn="just">
              <a:lnSpc>
                <a:spcPct val="90000"/>
              </a:lnSpc>
              <a:spcBef>
                <a:spcPts val="900"/>
              </a:spcBef>
              <a:spcAft>
                <a:spcPts val="0"/>
              </a:spcAft>
              <a:buNone/>
            </a:pPr>
            <a:r>
              <a:t/>
            </a:r>
            <a:endParaRPr sz="1500">
              <a:solidFill>
                <a:srgbClr val="3C63AB"/>
              </a:solidFill>
            </a:endParaRPr>
          </a:p>
          <a:p>
            <a:pPr indent="-323850" lvl="0" marL="457200" marR="0" rtl="0" algn="just">
              <a:lnSpc>
                <a:spcPct val="90000"/>
              </a:lnSpc>
              <a:spcBef>
                <a:spcPts val="900"/>
              </a:spcBef>
              <a:spcAft>
                <a:spcPts val="0"/>
              </a:spcAft>
              <a:buClr>
                <a:srgbClr val="3C63AB"/>
              </a:buClr>
              <a:buSzPts val="1500"/>
              <a:buChar char="●"/>
            </a:pPr>
            <a:r>
              <a:rPr lang="es" sz="1500">
                <a:solidFill>
                  <a:srgbClr val="3C63AB"/>
                </a:solidFill>
              </a:rPr>
              <a:t>Un integration test prueba una app completa o una gran parte de la app.</a:t>
            </a:r>
            <a:endParaRPr sz="1500">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Google Shape;398;gfd5db09492_0_0"/>
          <p:cNvSpPr txBox="1"/>
          <p:nvPr/>
        </p:nvSpPr>
        <p:spPr>
          <a:xfrm>
            <a:off x="1457625" y="1827425"/>
            <a:ext cx="6475500" cy="1096800"/>
          </a:xfrm>
          <a:prstGeom prst="rect">
            <a:avLst/>
          </a:prstGeom>
          <a:noFill/>
          <a:ln>
            <a:noFill/>
          </a:ln>
        </p:spPr>
        <p:txBody>
          <a:bodyPr anchorCtr="0" anchor="b" bIns="34275" lIns="68575" spcFirstLastPara="1" rIns="68575" wrap="square" tIns="34275">
            <a:noAutofit/>
          </a:bodyPr>
          <a:lstStyle/>
          <a:p>
            <a:pPr indent="0" lvl="0" marL="0" rtl="0" algn="ctr">
              <a:lnSpc>
                <a:spcPct val="85000"/>
              </a:lnSpc>
              <a:spcBef>
                <a:spcPts val="0"/>
              </a:spcBef>
              <a:spcAft>
                <a:spcPts val="0"/>
              </a:spcAft>
              <a:buNone/>
            </a:pPr>
            <a:r>
              <a:rPr b="1" lang="es" sz="3000">
                <a:solidFill>
                  <a:srgbClr val="E83464"/>
                </a:solidFill>
              </a:rPr>
              <a:t>Integración Continua (CI)</a:t>
            </a:r>
            <a:endParaRPr b="1" sz="3000">
              <a:solidFill>
                <a:srgbClr val="E83464"/>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02" name="Shape 402"/>
        <p:cNvGrpSpPr/>
        <p:nvPr/>
      </p:nvGrpSpPr>
      <p:grpSpPr>
        <a:xfrm>
          <a:off x="0" y="0"/>
          <a:ext cx="0" cy="0"/>
          <a:chOff x="0" y="0"/>
          <a:chExt cx="0" cy="0"/>
        </a:xfrm>
      </p:grpSpPr>
      <p:sp>
        <p:nvSpPr>
          <p:cNvPr id="403" name="Google Shape;403;ge8682efe35_0_64"/>
          <p:cNvSpPr txBox="1"/>
          <p:nvPr/>
        </p:nvSpPr>
        <p:spPr>
          <a:xfrm>
            <a:off x="644275" y="9495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Integración continua </a:t>
            </a:r>
            <a:endParaRPr b="1" sz="3000">
              <a:solidFill>
                <a:srgbClr val="E83464"/>
              </a:solidFill>
            </a:endParaRPr>
          </a:p>
        </p:txBody>
      </p:sp>
      <p:sp>
        <p:nvSpPr>
          <p:cNvPr id="404" name="Google Shape;404;ge8682efe35_0_64"/>
          <p:cNvSpPr txBox="1"/>
          <p:nvPr/>
        </p:nvSpPr>
        <p:spPr>
          <a:xfrm>
            <a:off x="720650" y="1550100"/>
            <a:ext cx="7289700" cy="22785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lang="es">
                <a:solidFill>
                  <a:srgbClr val="3C63AB"/>
                </a:solidFill>
              </a:rPr>
              <a:t>Los flujos de trabajo de GitHub nos permiten configurar servicios de integración continua que podemos completar utilizando las acciones predefinidas. Con ellas podemos construir, testear y desplegar nuestras aplicaciones, entre otras muchas cosas.</a:t>
            </a:r>
            <a:endParaRPr sz="1600">
              <a:solidFill>
                <a:srgbClr val="3C63AB"/>
              </a:solidFill>
              <a:latin typeface="Courier New"/>
              <a:ea typeface="Courier New"/>
              <a:cs typeface="Courier New"/>
              <a:sym typeface="Courier New"/>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rPr lang="es">
                <a:solidFill>
                  <a:srgbClr val="3C63AB"/>
                </a:solidFill>
              </a:rPr>
              <a:t>Para esto se deben seguir los siguientes pasos:</a:t>
            </a:r>
            <a:endParaRPr>
              <a:solidFill>
                <a:srgbClr val="3C63AB"/>
              </a:solidFill>
            </a:endParaRPr>
          </a:p>
          <a:p>
            <a:pPr indent="-317500" lvl="0" marL="914400" rtl="0" algn="just">
              <a:lnSpc>
                <a:spcPct val="90000"/>
              </a:lnSpc>
              <a:spcBef>
                <a:spcPts val="900"/>
              </a:spcBef>
              <a:spcAft>
                <a:spcPts val="0"/>
              </a:spcAft>
              <a:buClr>
                <a:srgbClr val="3C63AB"/>
              </a:buClr>
              <a:buSzPts val="1400"/>
              <a:buAutoNum type="arabicPeriod"/>
            </a:pPr>
            <a:r>
              <a:rPr lang="es">
                <a:solidFill>
                  <a:srgbClr val="3C63AB"/>
                </a:solidFill>
              </a:rPr>
              <a:t>Configurar el repositorio en GitHub</a:t>
            </a:r>
            <a:endParaRPr>
              <a:solidFill>
                <a:srgbClr val="3C63AB"/>
              </a:solidFill>
            </a:endParaRPr>
          </a:p>
          <a:p>
            <a:pPr indent="-317500" lvl="0" marL="914400" rtl="0" algn="just">
              <a:lnSpc>
                <a:spcPct val="90000"/>
              </a:lnSpc>
              <a:spcBef>
                <a:spcPts val="0"/>
              </a:spcBef>
              <a:spcAft>
                <a:spcPts val="0"/>
              </a:spcAft>
              <a:buClr>
                <a:srgbClr val="3C63AB"/>
              </a:buClr>
              <a:buSzPts val="1400"/>
              <a:buAutoNum type="arabicPeriod"/>
            </a:pPr>
            <a:r>
              <a:rPr lang="es">
                <a:solidFill>
                  <a:srgbClr val="3C63AB"/>
                </a:solidFill>
              </a:rPr>
              <a:t>Crear proyecto en Firebase</a:t>
            </a:r>
            <a:endParaRPr>
              <a:solidFill>
                <a:srgbClr val="3C63AB"/>
              </a:solidFill>
            </a:endParaRPr>
          </a:p>
          <a:p>
            <a:pPr indent="-317500" lvl="0" marL="914400" rtl="0" algn="just">
              <a:lnSpc>
                <a:spcPct val="90000"/>
              </a:lnSpc>
              <a:spcBef>
                <a:spcPts val="0"/>
              </a:spcBef>
              <a:spcAft>
                <a:spcPts val="0"/>
              </a:spcAft>
              <a:buClr>
                <a:srgbClr val="3C63AB"/>
              </a:buClr>
              <a:buSzPts val="1400"/>
              <a:buAutoNum type="arabicPeriod"/>
            </a:pPr>
            <a:r>
              <a:rPr lang="es">
                <a:solidFill>
                  <a:srgbClr val="3C63AB"/>
                </a:solidFill>
              </a:rPr>
              <a:t>Conectar el proyecto Flutter con Firebase</a:t>
            </a:r>
            <a:endParaRPr>
              <a:solidFill>
                <a:srgbClr val="3C63AB"/>
              </a:solidFill>
            </a:endParaRPr>
          </a:p>
          <a:p>
            <a:pPr indent="-317500" lvl="0" marL="914400" rtl="0" algn="just">
              <a:lnSpc>
                <a:spcPct val="90000"/>
              </a:lnSpc>
              <a:spcBef>
                <a:spcPts val="0"/>
              </a:spcBef>
              <a:spcAft>
                <a:spcPts val="0"/>
              </a:spcAft>
              <a:buClr>
                <a:srgbClr val="3C63AB"/>
              </a:buClr>
              <a:buSzPts val="1400"/>
              <a:buAutoNum type="arabicPeriod"/>
            </a:pPr>
            <a:r>
              <a:rPr lang="es">
                <a:solidFill>
                  <a:srgbClr val="3C63AB"/>
                </a:solidFill>
              </a:rPr>
              <a:t>Configurar la acción de GitHub</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b="1" sz="1700">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08" name="Shape 408"/>
        <p:cNvGrpSpPr/>
        <p:nvPr/>
      </p:nvGrpSpPr>
      <p:grpSpPr>
        <a:xfrm>
          <a:off x="0" y="0"/>
          <a:ext cx="0" cy="0"/>
          <a:chOff x="0" y="0"/>
          <a:chExt cx="0" cy="0"/>
        </a:xfrm>
      </p:grpSpPr>
      <p:sp>
        <p:nvSpPr>
          <p:cNvPr id="409" name="Google Shape;409;ge8682efe35_0_76"/>
          <p:cNvSpPr txBox="1"/>
          <p:nvPr/>
        </p:nvSpPr>
        <p:spPr>
          <a:xfrm>
            <a:off x="802600" y="816350"/>
            <a:ext cx="73803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Integración continua </a:t>
            </a:r>
            <a:endParaRPr b="1" sz="3000">
              <a:solidFill>
                <a:srgbClr val="E83464"/>
              </a:solidFill>
            </a:endParaRPr>
          </a:p>
        </p:txBody>
      </p:sp>
      <p:sp>
        <p:nvSpPr>
          <p:cNvPr id="410" name="Google Shape;410;ge8682efe35_0_76"/>
          <p:cNvSpPr txBox="1"/>
          <p:nvPr/>
        </p:nvSpPr>
        <p:spPr>
          <a:xfrm>
            <a:off x="802600" y="1416900"/>
            <a:ext cx="72027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500">
                <a:solidFill>
                  <a:srgbClr val="3C63AB"/>
                </a:solidFill>
              </a:rPr>
              <a:t>Configurar el repositorio en GitHub</a:t>
            </a:r>
            <a:endParaRPr b="1" sz="1500">
              <a:solidFill>
                <a:srgbClr val="3C63AB"/>
              </a:solidFill>
            </a:endParaRPr>
          </a:p>
          <a:p>
            <a:pPr indent="0" lvl="0" marL="0" rtl="0" algn="just">
              <a:lnSpc>
                <a:spcPct val="90000"/>
              </a:lnSpc>
              <a:spcBef>
                <a:spcPts val="900"/>
              </a:spcBef>
              <a:spcAft>
                <a:spcPts val="0"/>
              </a:spcAft>
              <a:buNone/>
            </a:pPr>
            <a:r>
              <a:rPr lang="es" sz="1500">
                <a:solidFill>
                  <a:srgbClr val="3C63AB"/>
                </a:solidFill>
              </a:rPr>
              <a:t>Abrimos GitHub y </a:t>
            </a:r>
            <a:r>
              <a:rPr lang="es" sz="1500">
                <a:solidFill>
                  <a:srgbClr val="3C63AB"/>
                </a:solidFill>
              </a:rPr>
              <a:t>creamos</a:t>
            </a:r>
            <a:r>
              <a:rPr lang="es" sz="1500">
                <a:solidFill>
                  <a:srgbClr val="3C63AB"/>
                </a:solidFill>
              </a:rPr>
              <a:t> un nuevo repositorio, con el nombre que queramos. Una vez lo hayamos creado, debemos subir la aplicación. Para eso, ejecutamos los siguientes comandos desde el terminal, en la ruta del proyecto, cambiando el enlace de nuestro </a:t>
            </a:r>
            <a:r>
              <a:rPr lang="es" sz="1500">
                <a:solidFill>
                  <a:srgbClr val="3C63AB"/>
                </a:solidFill>
              </a:rPr>
              <a:t>repositorio</a:t>
            </a:r>
            <a:r>
              <a:rPr lang="es" sz="1500">
                <a:solidFill>
                  <a:srgbClr val="3C63AB"/>
                </a:solidFill>
              </a:rPr>
              <a:t>:</a:t>
            </a:r>
            <a:endParaRPr sz="1500">
              <a:solidFill>
                <a:srgbClr val="3C63AB"/>
              </a:solidFill>
            </a:endParaRPr>
          </a:p>
          <a:p>
            <a:pPr indent="0" lvl="0" marL="0" rtl="0" algn="just">
              <a:lnSpc>
                <a:spcPct val="90000"/>
              </a:lnSpc>
              <a:spcBef>
                <a:spcPts val="900"/>
              </a:spcBef>
              <a:spcAft>
                <a:spcPts val="0"/>
              </a:spcAft>
              <a:buNone/>
            </a:pPr>
            <a:r>
              <a:t/>
            </a:r>
            <a:endParaRPr sz="1500">
              <a:solidFill>
                <a:srgbClr val="3C63AB"/>
              </a:solidFill>
            </a:endParaRPr>
          </a:p>
          <a:p>
            <a:pPr indent="0" lvl="0" marL="0" rtl="0" algn="just">
              <a:lnSpc>
                <a:spcPct val="90000"/>
              </a:lnSpc>
              <a:spcBef>
                <a:spcPts val="900"/>
              </a:spcBef>
              <a:spcAft>
                <a:spcPts val="0"/>
              </a:spcAft>
              <a:buNone/>
            </a:pPr>
            <a:r>
              <a:t/>
            </a:r>
            <a:endParaRPr sz="1500">
              <a:solidFill>
                <a:srgbClr val="3C63AB"/>
              </a:solidFill>
            </a:endParaRPr>
          </a:p>
          <a:p>
            <a:pPr indent="0" lvl="0" marL="0" rtl="0" algn="just">
              <a:lnSpc>
                <a:spcPct val="90000"/>
              </a:lnSpc>
              <a:spcBef>
                <a:spcPts val="900"/>
              </a:spcBef>
              <a:spcAft>
                <a:spcPts val="0"/>
              </a:spcAft>
              <a:buNone/>
            </a:pPr>
            <a:r>
              <a:t/>
            </a:r>
            <a:endParaRPr sz="1500">
              <a:solidFill>
                <a:srgbClr val="3C63AB"/>
              </a:solidFill>
            </a:endParaRPr>
          </a:p>
          <a:p>
            <a:pPr indent="0" lvl="0" marL="0" rtl="0" algn="just">
              <a:lnSpc>
                <a:spcPct val="90000"/>
              </a:lnSpc>
              <a:spcBef>
                <a:spcPts val="900"/>
              </a:spcBef>
              <a:spcAft>
                <a:spcPts val="0"/>
              </a:spcAft>
              <a:buNone/>
            </a:pPr>
            <a:r>
              <a:t/>
            </a:r>
            <a:endParaRPr sz="1500">
              <a:solidFill>
                <a:srgbClr val="3C63AB"/>
              </a:solidFill>
            </a:endParaRPr>
          </a:p>
          <a:p>
            <a:pPr indent="0" lvl="0" marL="0" rtl="0" algn="just">
              <a:lnSpc>
                <a:spcPct val="90000"/>
              </a:lnSpc>
              <a:spcBef>
                <a:spcPts val="900"/>
              </a:spcBef>
              <a:spcAft>
                <a:spcPts val="0"/>
              </a:spcAft>
              <a:buNone/>
            </a:pPr>
            <a:r>
              <a:t/>
            </a:r>
            <a:endParaRPr sz="1500">
              <a:solidFill>
                <a:srgbClr val="3C63AB"/>
              </a:solidFill>
            </a:endParaRPr>
          </a:p>
          <a:p>
            <a:pPr indent="0" lvl="0" marL="0" rtl="0" algn="just">
              <a:lnSpc>
                <a:spcPct val="90000"/>
              </a:lnSpc>
              <a:spcBef>
                <a:spcPts val="900"/>
              </a:spcBef>
              <a:spcAft>
                <a:spcPts val="0"/>
              </a:spcAft>
              <a:buNone/>
            </a:pPr>
            <a:r>
              <a:t/>
            </a:r>
            <a:endParaRPr b="1" sz="18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11" name="Google Shape;411;ge8682efe35_0_76"/>
          <p:cNvPicPr preferRelativeResize="0"/>
          <p:nvPr/>
        </p:nvPicPr>
        <p:blipFill>
          <a:blip r:embed="rId4">
            <a:alphaModFix/>
          </a:blip>
          <a:stretch>
            <a:fillRect/>
          </a:stretch>
        </p:blipFill>
        <p:spPr>
          <a:xfrm>
            <a:off x="2681700" y="2713438"/>
            <a:ext cx="3028950" cy="12287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15" name="Shape 415"/>
        <p:cNvGrpSpPr/>
        <p:nvPr/>
      </p:nvGrpSpPr>
      <p:grpSpPr>
        <a:xfrm>
          <a:off x="0" y="0"/>
          <a:ext cx="0" cy="0"/>
          <a:chOff x="0" y="0"/>
          <a:chExt cx="0" cy="0"/>
        </a:xfrm>
      </p:grpSpPr>
      <p:sp>
        <p:nvSpPr>
          <p:cNvPr id="416" name="Google Shape;416;ge8682efe35_0_84"/>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2900">
                <a:solidFill>
                  <a:srgbClr val="E83464"/>
                </a:solidFill>
              </a:rPr>
              <a:t>Integración continua </a:t>
            </a:r>
            <a:endParaRPr b="1" sz="2900">
              <a:solidFill>
                <a:srgbClr val="E83464"/>
              </a:solidFill>
            </a:endParaRPr>
          </a:p>
        </p:txBody>
      </p:sp>
      <p:sp>
        <p:nvSpPr>
          <p:cNvPr id="417" name="Google Shape;417;ge8682efe35_0_84"/>
          <p:cNvSpPr txBox="1"/>
          <p:nvPr/>
        </p:nvSpPr>
        <p:spPr>
          <a:xfrm>
            <a:off x="700150" y="1416900"/>
            <a:ext cx="73053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a:solidFill>
                  <a:srgbClr val="3C63AB"/>
                </a:solidFill>
              </a:rPr>
              <a:t>Crear proyecto en Firebase</a:t>
            </a:r>
            <a:endParaRPr b="1">
              <a:solidFill>
                <a:srgbClr val="3C63AB"/>
              </a:solidFill>
            </a:endParaRPr>
          </a:p>
          <a:p>
            <a:pPr indent="0" lvl="0" marL="0" rtl="0" algn="just">
              <a:lnSpc>
                <a:spcPct val="90000"/>
              </a:lnSpc>
              <a:spcBef>
                <a:spcPts val="900"/>
              </a:spcBef>
              <a:spcAft>
                <a:spcPts val="0"/>
              </a:spcAft>
              <a:buNone/>
            </a:pPr>
            <a:r>
              <a:rPr lang="es">
                <a:solidFill>
                  <a:srgbClr val="3C63AB"/>
                </a:solidFill>
              </a:rPr>
              <a:t>Para poder subir el proyecto a Firebase Hosting, debemos primero crear un proyecto en la </a:t>
            </a:r>
            <a:r>
              <a:rPr lang="es" u="sng">
                <a:solidFill>
                  <a:schemeClr val="hlink"/>
                </a:solidFill>
                <a:hlinkClick r:id="rId4"/>
              </a:rPr>
              <a:t>consola de Firebase</a:t>
            </a:r>
            <a:r>
              <a:rPr lang="es">
                <a:solidFill>
                  <a:srgbClr val="3C63AB"/>
                </a:solidFill>
              </a:rPr>
              <a:t>. Pulsamos sobre «Agregar proyecto» y le damos un nombre. El habilitar Google Analytics es opcional y seguimos los pasos ahí.</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b="1" sz="1700">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418" name="Google Shape;418;ge8682efe35_0_84"/>
          <p:cNvPicPr preferRelativeResize="0"/>
          <p:nvPr/>
        </p:nvPicPr>
        <p:blipFill>
          <a:blip r:embed="rId5">
            <a:alphaModFix/>
          </a:blip>
          <a:stretch>
            <a:fillRect/>
          </a:stretch>
        </p:blipFill>
        <p:spPr>
          <a:xfrm>
            <a:off x="2971449" y="2571750"/>
            <a:ext cx="2216175" cy="23343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22" name="Shape 422"/>
        <p:cNvGrpSpPr/>
        <p:nvPr/>
      </p:nvGrpSpPr>
      <p:grpSpPr>
        <a:xfrm>
          <a:off x="0" y="0"/>
          <a:ext cx="0" cy="0"/>
          <a:chOff x="0" y="0"/>
          <a:chExt cx="0" cy="0"/>
        </a:xfrm>
      </p:grpSpPr>
      <p:sp>
        <p:nvSpPr>
          <p:cNvPr id="423" name="Google Shape;423;ge8682efe35_0_93"/>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Integración continua </a:t>
            </a:r>
            <a:endParaRPr b="1" sz="3000">
              <a:solidFill>
                <a:srgbClr val="E83464"/>
              </a:solidFill>
            </a:endParaRPr>
          </a:p>
        </p:txBody>
      </p:sp>
      <p:sp>
        <p:nvSpPr>
          <p:cNvPr id="424" name="Google Shape;424;ge8682efe35_0_93"/>
          <p:cNvSpPr txBox="1"/>
          <p:nvPr/>
        </p:nvSpPr>
        <p:spPr>
          <a:xfrm>
            <a:off x="715525" y="1416900"/>
            <a:ext cx="72900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a:solidFill>
                  <a:srgbClr val="3C63AB"/>
                </a:solidFill>
              </a:rPr>
              <a:t>Conectar el proyecto Flutter con Firebase</a:t>
            </a:r>
            <a:endParaRPr b="1">
              <a:solidFill>
                <a:srgbClr val="3C63AB"/>
              </a:solidFill>
            </a:endParaRPr>
          </a:p>
          <a:p>
            <a:pPr indent="0" lvl="0" marL="0" rtl="0" algn="just">
              <a:lnSpc>
                <a:spcPct val="90000"/>
              </a:lnSpc>
              <a:spcBef>
                <a:spcPts val="900"/>
              </a:spcBef>
              <a:spcAft>
                <a:spcPts val="0"/>
              </a:spcAft>
              <a:buNone/>
            </a:pPr>
            <a:r>
              <a:rPr lang="es">
                <a:solidFill>
                  <a:srgbClr val="3C63AB"/>
                </a:solidFill>
              </a:rPr>
              <a:t>Ahora que tenemos creados los dos proyectos y el repositorio en GitHub, es hora de conectar el proyecto que estamos haciendo con Flutter con Firebase. Para ello tenemos que utilizar Firebase CLI para ejecutar sus comandos desde un terminal. Por lo tanto, debemos instalar primero Firebase CLI. Si tenemos Node.js y npm en nuestro ordenador, podemos instalarlo fácilmente con el siguiente comando («-g» hará que se instale de manera global en nuestro ordenador):</a:t>
            </a:r>
            <a:endParaRPr>
              <a:solidFill>
                <a:srgbClr val="3C63AB"/>
              </a:solidFill>
            </a:endParaRPr>
          </a:p>
          <a:p>
            <a:pPr indent="0" lvl="0" marL="0" rtl="0" algn="just">
              <a:lnSpc>
                <a:spcPct val="90000"/>
              </a:lnSpc>
              <a:spcBef>
                <a:spcPts val="900"/>
              </a:spcBef>
              <a:spcAft>
                <a:spcPts val="0"/>
              </a:spcAft>
              <a:buNone/>
            </a:pPr>
            <a:r>
              <a:t/>
            </a:r>
            <a:endParaRPr b="1">
              <a:solidFill>
                <a:srgbClr val="3C63AB"/>
              </a:solidFill>
            </a:endParaRPr>
          </a:p>
          <a:p>
            <a:pPr indent="0" lvl="0" marL="0" rtl="0" algn="just">
              <a:lnSpc>
                <a:spcPct val="90000"/>
              </a:lnSpc>
              <a:spcBef>
                <a:spcPts val="900"/>
              </a:spcBef>
              <a:spcAft>
                <a:spcPts val="0"/>
              </a:spcAft>
              <a:buNone/>
            </a:pPr>
            <a:r>
              <a:rPr lang="es">
                <a:solidFill>
                  <a:srgbClr val="3C63AB"/>
                </a:solidFill>
              </a:rPr>
              <a:t>Una vez hayamos terminado la instalación, debemos iniciar sesión. Para ello abrimos un terminal (o continuamos con la que teníamos abierta) y navegamos hasta la ruta del proyecto de Flutter (este paso no es necesario en este punto pero lo va a ser más adelante). Escribimos el siguiente comando:</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b="1" sz="1700">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425" name="Google Shape;425;ge8682efe35_0_93"/>
          <p:cNvPicPr preferRelativeResize="0"/>
          <p:nvPr/>
        </p:nvPicPr>
        <p:blipFill>
          <a:blip r:embed="rId4">
            <a:alphaModFix/>
          </a:blip>
          <a:stretch>
            <a:fillRect/>
          </a:stretch>
        </p:blipFill>
        <p:spPr>
          <a:xfrm>
            <a:off x="2962275" y="2961350"/>
            <a:ext cx="2419350" cy="266700"/>
          </a:xfrm>
          <a:prstGeom prst="rect">
            <a:avLst/>
          </a:prstGeom>
          <a:noFill/>
          <a:ln>
            <a:noFill/>
          </a:ln>
        </p:spPr>
      </p:pic>
      <p:pic>
        <p:nvPicPr>
          <p:cNvPr id="426" name="Google Shape;426;ge8682efe35_0_93"/>
          <p:cNvPicPr preferRelativeResize="0"/>
          <p:nvPr/>
        </p:nvPicPr>
        <p:blipFill>
          <a:blip r:embed="rId5">
            <a:alphaModFix/>
          </a:blip>
          <a:stretch>
            <a:fillRect/>
          </a:stretch>
        </p:blipFill>
        <p:spPr>
          <a:xfrm>
            <a:off x="3297200" y="4297300"/>
            <a:ext cx="1514475" cy="304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30" name="Shape 430"/>
        <p:cNvGrpSpPr/>
        <p:nvPr/>
      </p:nvGrpSpPr>
      <p:grpSpPr>
        <a:xfrm>
          <a:off x="0" y="0"/>
          <a:ext cx="0" cy="0"/>
          <a:chOff x="0" y="0"/>
          <a:chExt cx="0" cy="0"/>
        </a:xfrm>
      </p:grpSpPr>
      <p:sp>
        <p:nvSpPr>
          <p:cNvPr id="431" name="Google Shape;431;ge8682efe35_0_103"/>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Integración continua </a:t>
            </a:r>
            <a:endParaRPr b="1" sz="3000">
              <a:solidFill>
                <a:srgbClr val="E83464"/>
              </a:solidFill>
            </a:endParaRPr>
          </a:p>
        </p:txBody>
      </p:sp>
      <p:sp>
        <p:nvSpPr>
          <p:cNvPr id="432" name="Google Shape;432;ge8682efe35_0_103"/>
          <p:cNvSpPr txBox="1"/>
          <p:nvPr/>
        </p:nvSpPr>
        <p:spPr>
          <a:xfrm>
            <a:off x="639150" y="1416900"/>
            <a:ext cx="73662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a:solidFill>
                  <a:srgbClr val="3C63AB"/>
                </a:solidFill>
              </a:rPr>
              <a:t>Conectar el proyecto Flutter con Firebase</a:t>
            </a:r>
            <a:endParaRPr b="1">
              <a:solidFill>
                <a:srgbClr val="3C63AB"/>
              </a:solidFill>
            </a:endParaRPr>
          </a:p>
          <a:p>
            <a:pPr indent="0" lvl="0" marL="0" rtl="0" algn="just">
              <a:lnSpc>
                <a:spcPct val="90000"/>
              </a:lnSpc>
              <a:spcBef>
                <a:spcPts val="900"/>
              </a:spcBef>
              <a:spcAft>
                <a:spcPts val="0"/>
              </a:spcAft>
              <a:buNone/>
            </a:pPr>
            <a:r>
              <a:rPr lang="es">
                <a:solidFill>
                  <a:srgbClr val="3C63AB"/>
                </a:solidFill>
              </a:rPr>
              <a:t>Ese comando nos abrirá una ventana en el navegador en la que tenemos que iniciar sesión con el mismo usuario que hemos utilizado para crear el proyecto en Firebase. Una vez hayamos iniciado sesión, nos saldrá un mensaje como el siguiente:</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b="1" sz="1700">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rPr lang="es">
                <a:solidFill>
                  <a:srgbClr val="3C63AB"/>
                </a:solidFill>
              </a:rPr>
              <a:t>Ahora podemos volver al terminal y veremos que se ha iniciado sesión correctamente. Ahora debemos conectar la aplicación con el proyecto en Firebase. Para ello, escribimos en el terminal, estando en la ruta de la aplicación, el siguiente comando:</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433" name="Google Shape;433;ge8682efe35_0_103"/>
          <p:cNvPicPr preferRelativeResize="0"/>
          <p:nvPr/>
        </p:nvPicPr>
        <p:blipFill>
          <a:blip r:embed="rId4">
            <a:alphaModFix/>
          </a:blip>
          <a:stretch>
            <a:fillRect/>
          </a:stretch>
        </p:blipFill>
        <p:spPr>
          <a:xfrm>
            <a:off x="2783748" y="2398225"/>
            <a:ext cx="2629449" cy="1230000"/>
          </a:xfrm>
          <a:prstGeom prst="rect">
            <a:avLst/>
          </a:prstGeom>
          <a:noFill/>
          <a:ln>
            <a:noFill/>
          </a:ln>
        </p:spPr>
      </p:pic>
      <p:pic>
        <p:nvPicPr>
          <p:cNvPr id="434" name="Google Shape;434;ge8682efe35_0_103"/>
          <p:cNvPicPr preferRelativeResize="0"/>
          <p:nvPr/>
        </p:nvPicPr>
        <p:blipFill>
          <a:blip r:embed="rId5">
            <a:alphaModFix/>
          </a:blip>
          <a:stretch>
            <a:fillRect/>
          </a:stretch>
        </p:blipFill>
        <p:spPr>
          <a:xfrm>
            <a:off x="3078725" y="4423450"/>
            <a:ext cx="1971675" cy="4000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38" name="Shape 438"/>
        <p:cNvGrpSpPr/>
        <p:nvPr/>
      </p:nvGrpSpPr>
      <p:grpSpPr>
        <a:xfrm>
          <a:off x="0" y="0"/>
          <a:ext cx="0" cy="0"/>
          <a:chOff x="0" y="0"/>
          <a:chExt cx="0" cy="0"/>
        </a:xfrm>
      </p:grpSpPr>
      <p:sp>
        <p:nvSpPr>
          <p:cNvPr id="439" name="Google Shape;439;ge8682efe35_0_115"/>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Integración continua </a:t>
            </a:r>
            <a:endParaRPr b="1" sz="3000">
              <a:solidFill>
                <a:srgbClr val="E83464"/>
              </a:solidFill>
            </a:endParaRPr>
          </a:p>
        </p:txBody>
      </p:sp>
      <p:sp>
        <p:nvSpPr>
          <p:cNvPr id="440" name="Google Shape;440;ge8682efe35_0_115"/>
          <p:cNvSpPr txBox="1"/>
          <p:nvPr/>
        </p:nvSpPr>
        <p:spPr>
          <a:xfrm>
            <a:off x="706200" y="1416900"/>
            <a:ext cx="72993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500">
                <a:solidFill>
                  <a:srgbClr val="3C63AB"/>
                </a:solidFill>
              </a:rPr>
              <a:t>Conectar el proyecto Flutter con Firebase</a:t>
            </a:r>
            <a:endParaRPr b="1" sz="1500">
              <a:solidFill>
                <a:srgbClr val="3C63AB"/>
              </a:solidFill>
            </a:endParaRPr>
          </a:p>
          <a:p>
            <a:pPr indent="0" lvl="0" marL="0" rtl="0" algn="just">
              <a:lnSpc>
                <a:spcPct val="90000"/>
              </a:lnSpc>
              <a:spcBef>
                <a:spcPts val="900"/>
              </a:spcBef>
              <a:spcAft>
                <a:spcPts val="0"/>
              </a:spcAft>
              <a:buNone/>
            </a:pPr>
            <a:r>
              <a:rPr lang="es" sz="1500">
                <a:solidFill>
                  <a:srgbClr val="3C63AB"/>
                </a:solidFill>
              </a:rPr>
              <a:t>Ese </a:t>
            </a:r>
            <a:r>
              <a:rPr lang="es" sz="1500">
                <a:solidFill>
                  <a:srgbClr val="3C63AB"/>
                </a:solidFill>
              </a:rPr>
              <a:t>comando nos va a hacer algunas preguntas para configurar el proyecto. Lo primero que nos pide es elegir o crear un proyecto, en este caso, como hemos creado el proyecto antes en la consola de Firebase, seleccionamos «Use an existing project». Cuando nos salgan los proyectos que tenemos en nuestra cuenta, utilizamos las flechas del teclado para seleccionar el proyecto.</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41" name="Google Shape;441;ge8682efe35_0_115"/>
          <p:cNvPicPr preferRelativeResize="0"/>
          <p:nvPr/>
        </p:nvPicPr>
        <p:blipFill>
          <a:blip r:embed="rId4">
            <a:alphaModFix/>
          </a:blip>
          <a:stretch>
            <a:fillRect/>
          </a:stretch>
        </p:blipFill>
        <p:spPr>
          <a:xfrm>
            <a:off x="1620850" y="3122750"/>
            <a:ext cx="5470000" cy="10026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45" name="Shape 445"/>
        <p:cNvGrpSpPr/>
        <p:nvPr/>
      </p:nvGrpSpPr>
      <p:grpSpPr>
        <a:xfrm>
          <a:off x="0" y="0"/>
          <a:ext cx="0" cy="0"/>
          <a:chOff x="0" y="0"/>
          <a:chExt cx="0" cy="0"/>
        </a:xfrm>
      </p:grpSpPr>
      <p:sp>
        <p:nvSpPr>
          <p:cNvPr id="446" name="Google Shape;446;ge8682efe35_0_125"/>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Integración continua </a:t>
            </a:r>
            <a:endParaRPr b="1" sz="3000">
              <a:solidFill>
                <a:srgbClr val="E83464"/>
              </a:solidFill>
            </a:endParaRPr>
          </a:p>
        </p:txBody>
      </p:sp>
      <p:sp>
        <p:nvSpPr>
          <p:cNvPr id="447" name="Google Shape;447;ge8682efe35_0_125"/>
          <p:cNvSpPr txBox="1"/>
          <p:nvPr/>
        </p:nvSpPr>
        <p:spPr>
          <a:xfrm>
            <a:off x="715525" y="1416900"/>
            <a:ext cx="72900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500">
                <a:solidFill>
                  <a:srgbClr val="3C63AB"/>
                </a:solidFill>
              </a:rPr>
              <a:t>Conectar el proyecto Flutter con Firebase</a:t>
            </a:r>
            <a:endParaRPr b="1"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El siguiente paso es escribir la ruta donde van a estar los ficheros que queremos que se suban y hagan públicos. Por defecto, el valor es «public» pero nosotros lo debemos cambiar a la ruta donde se encuentran los ficheros de la versión web de una aplicación de Flutter, «build/web». Y luego nos pregunta si queremos configurar el proyecto como un single-page app. Como Flutter trabaja, de momento, con este tipo de aplicaciones, debemos escribir que sí.</a:t>
            </a:r>
            <a:endParaRPr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Finalmente, nos pregunta si queremos configurar la construcción y despliegue de nuestras aplicaciones con GitHub. Escribiremos que sí, para que nos configure una variable secreta en GitHub que nos sirve para hacer el despliegue. Si en este paso hemos escrito que no, podemos configurar la variable secreta después con el comando firebase init hosting:github</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51" name="Shape 451"/>
        <p:cNvGrpSpPr/>
        <p:nvPr/>
      </p:nvGrpSpPr>
      <p:grpSpPr>
        <a:xfrm>
          <a:off x="0" y="0"/>
          <a:ext cx="0" cy="0"/>
          <a:chOff x="0" y="0"/>
          <a:chExt cx="0" cy="0"/>
        </a:xfrm>
      </p:grpSpPr>
      <p:sp>
        <p:nvSpPr>
          <p:cNvPr id="452" name="Google Shape;452;ge8682efe35_0_134"/>
          <p:cNvSpPr txBox="1"/>
          <p:nvPr/>
        </p:nvSpPr>
        <p:spPr>
          <a:xfrm>
            <a:off x="884575" y="816350"/>
            <a:ext cx="72984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Integración continua </a:t>
            </a:r>
            <a:endParaRPr b="1" sz="3000">
              <a:solidFill>
                <a:srgbClr val="E83464"/>
              </a:solidFill>
            </a:endParaRPr>
          </a:p>
        </p:txBody>
      </p:sp>
      <p:sp>
        <p:nvSpPr>
          <p:cNvPr id="453" name="Google Shape;453;ge8682efe35_0_134"/>
          <p:cNvSpPr txBox="1"/>
          <p:nvPr/>
        </p:nvSpPr>
        <p:spPr>
          <a:xfrm>
            <a:off x="971675" y="1416900"/>
            <a:ext cx="70338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500">
                <a:solidFill>
                  <a:srgbClr val="3C63AB"/>
                </a:solidFill>
              </a:rPr>
              <a:t>Conectar el proyecto Flutter con Firebase</a:t>
            </a:r>
            <a:endParaRPr b="1"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Nos va a pedir que iniciemos sesión en GitHub para así poder configurar el repositorio remoto. Una vez hayamos iniciado sesión, nos pedirá el repositorio que queremos configurar. Por defecto viene escrito el repositorio al que se ha subido el proyecto, pero si no fuera correcto, podemos cambiarlo.</a:t>
            </a:r>
            <a:endParaRPr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Después nos preguntará si queremos establecer un flujo de trabajo después de cada deploy y otro después de cada pull request. A las dos preguntas vamos a responder que no. Sin embargo, debido a un bug, es posible que nos cree uno de los dos flujos, así que lo eliminaremos de nuestro directorio de trabajo</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57" name="Shape 457"/>
        <p:cNvGrpSpPr/>
        <p:nvPr/>
      </p:nvGrpSpPr>
      <p:grpSpPr>
        <a:xfrm>
          <a:off x="0" y="0"/>
          <a:ext cx="0" cy="0"/>
          <a:chOff x="0" y="0"/>
          <a:chExt cx="0" cy="0"/>
        </a:xfrm>
      </p:grpSpPr>
      <p:sp>
        <p:nvSpPr>
          <p:cNvPr id="458" name="Google Shape;458;ge8682efe35_0_141"/>
          <p:cNvSpPr txBox="1"/>
          <p:nvPr/>
        </p:nvSpPr>
        <p:spPr>
          <a:xfrm>
            <a:off x="1022900" y="816350"/>
            <a:ext cx="71601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Integración continua </a:t>
            </a:r>
            <a:endParaRPr b="1" sz="3000">
              <a:solidFill>
                <a:srgbClr val="E83464"/>
              </a:solidFill>
            </a:endParaRPr>
          </a:p>
        </p:txBody>
      </p:sp>
      <p:sp>
        <p:nvSpPr>
          <p:cNvPr id="459" name="Google Shape;459;ge8682efe35_0_141"/>
          <p:cNvSpPr txBox="1"/>
          <p:nvPr/>
        </p:nvSpPr>
        <p:spPr>
          <a:xfrm>
            <a:off x="1022900" y="1416900"/>
            <a:ext cx="69825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500">
                <a:solidFill>
                  <a:srgbClr val="3C63AB"/>
                </a:solidFill>
              </a:rPr>
              <a:t>Conectar el proyecto Flutter con Firebase</a:t>
            </a:r>
            <a:endParaRPr b="1"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¿Finalmente, debemos subir los ficheros de configuración de Firebase al repositorio remoto. Volvemos al terminal, añadimos los archivos con</a:t>
            </a:r>
            <a:endParaRPr sz="1500">
              <a:solidFill>
                <a:srgbClr val="3C63AB"/>
              </a:solidFill>
            </a:endParaRPr>
          </a:p>
          <a:p>
            <a:pPr indent="0" lvl="0" marL="457200" marR="0" rtl="0" algn="just">
              <a:lnSpc>
                <a:spcPct val="90000"/>
              </a:lnSpc>
              <a:spcBef>
                <a:spcPts val="900"/>
              </a:spcBef>
              <a:spcAft>
                <a:spcPts val="0"/>
              </a:spcAft>
              <a:buNone/>
            </a:pPr>
            <a:r>
              <a:rPr lang="es" sz="1500">
                <a:solidFill>
                  <a:srgbClr val="3C63AB"/>
                </a:solidFill>
                <a:latin typeface="Courier New"/>
                <a:ea typeface="Courier New"/>
                <a:cs typeface="Courier New"/>
                <a:sym typeface="Courier New"/>
              </a:rPr>
              <a:t>git add .</a:t>
            </a:r>
            <a:endParaRPr sz="15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None/>
            </a:pPr>
            <a:r>
              <a:rPr lang="es" sz="1500">
                <a:solidFill>
                  <a:srgbClr val="3C63AB"/>
                </a:solidFill>
              </a:rPr>
              <a:t>, creamos un commit con</a:t>
            </a:r>
            <a:endParaRPr sz="1500">
              <a:solidFill>
                <a:srgbClr val="3C63AB"/>
              </a:solidFill>
            </a:endParaRPr>
          </a:p>
          <a:p>
            <a:pPr indent="0" lvl="0" marL="457200" marR="0" rtl="0" algn="just">
              <a:lnSpc>
                <a:spcPct val="90000"/>
              </a:lnSpc>
              <a:spcBef>
                <a:spcPts val="900"/>
              </a:spcBef>
              <a:spcAft>
                <a:spcPts val="0"/>
              </a:spcAft>
              <a:buNone/>
            </a:pPr>
            <a:r>
              <a:rPr lang="es" sz="1500">
                <a:solidFill>
                  <a:srgbClr val="3C63AB"/>
                </a:solidFill>
                <a:latin typeface="Courier New"/>
                <a:ea typeface="Courier New"/>
                <a:cs typeface="Courier New"/>
                <a:sym typeface="Courier New"/>
              </a:rPr>
              <a:t>git commit -m "firebase configuration"</a:t>
            </a:r>
            <a:endParaRPr sz="15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None/>
            </a:pPr>
            <a:r>
              <a:rPr lang="es" sz="1500">
                <a:solidFill>
                  <a:srgbClr val="3C63AB"/>
                </a:solidFill>
              </a:rPr>
              <a:t>y los subimos con</a:t>
            </a:r>
            <a:endParaRPr sz="1500">
              <a:solidFill>
                <a:srgbClr val="3C63AB"/>
              </a:solidFill>
            </a:endParaRPr>
          </a:p>
          <a:p>
            <a:pPr indent="0" lvl="0" marL="457200" marR="0" rtl="0" algn="just">
              <a:lnSpc>
                <a:spcPct val="90000"/>
              </a:lnSpc>
              <a:spcBef>
                <a:spcPts val="900"/>
              </a:spcBef>
              <a:spcAft>
                <a:spcPts val="0"/>
              </a:spcAft>
              <a:buNone/>
            </a:pPr>
            <a:r>
              <a:rPr lang="es" sz="1500">
                <a:solidFill>
                  <a:srgbClr val="3C63AB"/>
                </a:solidFill>
                <a:latin typeface="Courier New"/>
                <a:ea typeface="Courier New"/>
                <a:cs typeface="Courier New"/>
                <a:sym typeface="Courier New"/>
              </a:rPr>
              <a:t>git push</a:t>
            </a:r>
            <a:endParaRPr sz="15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ge8682efe35_0_0"/>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500">
                <a:solidFill>
                  <a:srgbClr val="E83464"/>
                </a:solidFill>
              </a:rPr>
              <a:t>Pruebas Unitarias</a:t>
            </a:r>
            <a:endParaRPr b="1" sz="2800">
              <a:solidFill>
                <a:srgbClr val="E83464"/>
              </a:solidFill>
              <a:latin typeface="Arial"/>
              <a:ea typeface="Arial"/>
              <a:cs typeface="Arial"/>
              <a:sym typeface="Arial"/>
            </a:endParaRPr>
          </a:p>
        </p:txBody>
      </p:sp>
      <p:sp>
        <p:nvSpPr>
          <p:cNvPr id="168" name="Google Shape;168;ge8682efe35_0_0"/>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63" name="Shape 463"/>
        <p:cNvGrpSpPr/>
        <p:nvPr/>
      </p:nvGrpSpPr>
      <p:grpSpPr>
        <a:xfrm>
          <a:off x="0" y="0"/>
          <a:ext cx="0" cy="0"/>
          <a:chOff x="0" y="0"/>
          <a:chExt cx="0" cy="0"/>
        </a:xfrm>
      </p:grpSpPr>
      <p:sp>
        <p:nvSpPr>
          <p:cNvPr id="464" name="Google Shape;464;ge8682efe35_0_152"/>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I</a:t>
            </a:r>
            <a:r>
              <a:rPr b="1" lang="es" sz="3000">
                <a:solidFill>
                  <a:srgbClr val="E83464"/>
                </a:solidFill>
              </a:rPr>
              <a:t>ntegración continua </a:t>
            </a:r>
            <a:endParaRPr b="1" sz="3000">
              <a:solidFill>
                <a:srgbClr val="E83464"/>
              </a:solidFill>
            </a:endParaRPr>
          </a:p>
        </p:txBody>
      </p:sp>
      <p:sp>
        <p:nvSpPr>
          <p:cNvPr id="465" name="Google Shape;465;ge8682efe35_0_152"/>
          <p:cNvSpPr txBox="1"/>
          <p:nvPr/>
        </p:nvSpPr>
        <p:spPr>
          <a:xfrm>
            <a:off x="674525" y="1416900"/>
            <a:ext cx="73308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a:solidFill>
                  <a:srgbClr val="3C63AB"/>
                </a:solidFill>
              </a:rPr>
              <a:t>Configurar la acción de GitHub</a:t>
            </a:r>
            <a:endParaRPr b="1">
              <a:solidFill>
                <a:srgbClr val="3C63AB"/>
              </a:solidFill>
            </a:endParaRPr>
          </a:p>
          <a:p>
            <a:pPr indent="0" lvl="0" marL="0" marR="0" rtl="0" algn="just">
              <a:lnSpc>
                <a:spcPct val="90000"/>
              </a:lnSpc>
              <a:spcBef>
                <a:spcPts val="900"/>
              </a:spcBef>
              <a:spcAft>
                <a:spcPts val="0"/>
              </a:spcAft>
              <a:buNone/>
            </a:pPr>
            <a:r>
              <a:rPr lang="es">
                <a:solidFill>
                  <a:srgbClr val="3C63AB"/>
                </a:solidFill>
              </a:rPr>
              <a:t>El último paso a seguir va a ser configurar el flujo de trabajo que queremos con GitHub Actions para poder hacer build del proyecto, generando los archivos que componen la versión web y desplegarlos en Firebase Hosting.</a:t>
            </a:r>
            <a:endParaRPr>
              <a:solidFill>
                <a:srgbClr val="3C63AB"/>
              </a:solidFill>
            </a:endParaRPr>
          </a:p>
          <a:p>
            <a:pPr indent="0" lvl="0" marL="0" marR="0" rtl="0" algn="just">
              <a:lnSpc>
                <a:spcPct val="90000"/>
              </a:lnSpc>
              <a:spcBef>
                <a:spcPts val="900"/>
              </a:spcBef>
              <a:spcAft>
                <a:spcPts val="0"/>
              </a:spcAft>
              <a:buNone/>
            </a:pPr>
            <a:r>
              <a:rPr lang="es">
                <a:solidFill>
                  <a:srgbClr val="3C63AB"/>
                </a:solidFill>
              </a:rPr>
              <a:t>Desde GitHub, abrimos la pestaña de «Code», pulsamos sobre «Add file» y después «Create new file».</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466" name="Google Shape;466;ge8682efe35_0_152"/>
          <p:cNvPicPr preferRelativeResize="0"/>
          <p:nvPr/>
        </p:nvPicPr>
        <p:blipFill>
          <a:blip r:embed="rId4">
            <a:alphaModFix/>
          </a:blip>
          <a:stretch>
            <a:fillRect/>
          </a:stretch>
        </p:blipFill>
        <p:spPr>
          <a:xfrm>
            <a:off x="1342175" y="2998671"/>
            <a:ext cx="5862351" cy="11907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70" name="Shape 470"/>
        <p:cNvGrpSpPr/>
        <p:nvPr/>
      </p:nvGrpSpPr>
      <p:grpSpPr>
        <a:xfrm>
          <a:off x="0" y="0"/>
          <a:ext cx="0" cy="0"/>
          <a:chOff x="0" y="0"/>
          <a:chExt cx="0" cy="0"/>
        </a:xfrm>
      </p:grpSpPr>
      <p:sp>
        <p:nvSpPr>
          <p:cNvPr id="471" name="Google Shape;471;ge8682efe35_0_160"/>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Integración continua </a:t>
            </a:r>
            <a:endParaRPr b="1" sz="3000">
              <a:solidFill>
                <a:srgbClr val="E83464"/>
              </a:solidFill>
            </a:endParaRPr>
          </a:p>
        </p:txBody>
      </p:sp>
      <p:sp>
        <p:nvSpPr>
          <p:cNvPr id="472" name="Google Shape;472;ge8682efe35_0_160"/>
          <p:cNvSpPr txBox="1"/>
          <p:nvPr/>
        </p:nvSpPr>
        <p:spPr>
          <a:xfrm>
            <a:off x="756500" y="1416900"/>
            <a:ext cx="7248900" cy="21915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500">
                <a:solidFill>
                  <a:srgbClr val="3C63AB"/>
                </a:solidFill>
              </a:rPr>
              <a:t>Configurar la acción de GitHub</a:t>
            </a:r>
            <a:endParaRPr b="1"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En el nombre del fichero vamos a escribir «.github/workflows/deploy_flutter_to_firebase.yml».</a:t>
            </a:r>
            <a:endParaRPr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En el fichero vamos a añadir lo siguiente, cambiando el valor de firebaseServiceAccount por la variable secreta de nuestro repositorio y projectId por el identificador del proyecto en Firebase (es muy importante que los cambiemos, si no no va a funcionar):</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76" name="Shape 476"/>
        <p:cNvGrpSpPr/>
        <p:nvPr/>
      </p:nvGrpSpPr>
      <p:grpSpPr>
        <a:xfrm>
          <a:off x="0" y="0"/>
          <a:ext cx="0" cy="0"/>
          <a:chOff x="0" y="0"/>
          <a:chExt cx="0" cy="0"/>
        </a:xfrm>
      </p:grpSpPr>
      <p:sp>
        <p:nvSpPr>
          <p:cNvPr id="477" name="Google Shape;477;ge8682efe35_0_168"/>
          <p:cNvSpPr txBox="1"/>
          <p:nvPr/>
        </p:nvSpPr>
        <p:spPr>
          <a:xfrm>
            <a:off x="639150" y="1872375"/>
            <a:ext cx="2806800" cy="11502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Integración continua </a:t>
            </a:r>
            <a:endParaRPr b="1" sz="3000">
              <a:solidFill>
                <a:srgbClr val="E83464"/>
              </a:solidFill>
            </a:endParaRPr>
          </a:p>
        </p:txBody>
      </p:sp>
      <p:sp>
        <p:nvSpPr>
          <p:cNvPr id="478" name="Google Shape;478;ge8682efe35_0_168"/>
          <p:cNvSpPr txBox="1"/>
          <p:nvPr/>
        </p:nvSpPr>
        <p:spPr>
          <a:xfrm>
            <a:off x="639150" y="3065250"/>
            <a:ext cx="2484300" cy="11502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500">
                <a:solidFill>
                  <a:srgbClr val="3C63AB"/>
                </a:solidFill>
              </a:rPr>
              <a:t>Configurar la acción de GitHub</a:t>
            </a:r>
            <a:endParaRPr b="1"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79" name="Google Shape;479;ge8682efe35_0_168"/>
          <p:cNvPicPr preferRelativeResize="0"/>
          <p:nvPr/>
        </p:nvPicPr>
        <p:blipFill>
          <a:blip r:embed="rId4">
            <a:alphaModFix/>
          </a:blip>
          <a:stretch>
            <a:fillRect/>
          </a:stretch>
        </p:blipFill>
        <p:spPr>
          <a:xfrm>
            <a:off x="3501225" y="273325"/>
            <a:ext cx="3894700" cy="44742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83" name="Shape 483"/>
        <p:cNvGrpSpPr/>
        <p:nvPr/>
      </p:nvGrpSpPr>
      <p:grpSpPr>
        <a:xfrm>
          <a:off x="0" y="0"/>
          <a:ext cx="0" cy="0"/>
          <a:chOff x="0" y="0"/>
          <a:chExt cx="0" cy="0"/>
        </a:xfrm>
      </p:grpSpPr>
      <p:sp>
        <p:nvSpPr>
          <p:cNvPr id="484" name="Google Shape;484;ge8682efe35_0_175"/>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Integración continua </a:t>
            </a:r>
            <a:endParaRPr b="1" sz="3000">
              <a:solidFill>
                <a:srgbClr val="E83464"/>
              </a:solidFill>
            </a:endParaRPr>
          </a:p>
        </p:txBody>
      </p:sp>
      <p:sp>
        <p:nvSpPr>
          <p:cNvPr id="485" name="Google Shape;485;ge8682efe35_0_175"/>
          <p:cNvSpPr txBox="1"/>
          <p:nvPr/>
        </p:nvSpPr>
        <p:spPr>
          <a:xfrm>
            <a:off x="761625" y="1639400"/>
            <a:ext cx="3352800" cy="28728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a:solidFill>
                  <a:srgbClr val="3C63AB"/>
                </a:solidFill>
              </a:rPr>
              <a:t>Configurar la acción de GitHub</a:t>
            </a:r>
            <a:endParaRPr b="1">
              <a:solidFill>
                <a:srgbClr val="3C63AB"/>
              </a:solidFill>
            </a:endParaRPr>
          </a:p>
          <a:p>
            <a:pPr indent="0" lvl="0" marL="0" marR="0" rtl="0" algn="just">
              <a:lnSpc>
                <a:spcPct val="90000"/>
              </a:lnSpc>
              <a:spcBef>
                <a:spcPts val="900"/>
              </a:spcBef>
              <a:spcAft>
                <a:spcPts val="0"/>
              </a:spcAft>
              <a:buNone/>
            </a:pPr>
            <a:r>
              <a:rPr lang="es">
                <a:solidFill>
                  <a:srgbClr val="3C63AB"/>
                </a:solidFill>
              </a:rPr>
              <a:t>Una vez tengamos el fichero con las instrucciones y modificado con nuestros valores, podemos hacer commit del fichero. Podemos ir a la pestaña «Actions» y ver que se está ejecutando. Esta acción la podemos pulsar para ver cómo se ejecutan todos los pasos uno a uno. Si hemos seguido los pasos correctamente, deberíamos ver el siguiente resultado:</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486" name="Google Shape;486;ge8682efe35_0_175"/>
          <p:cNvPicPr preferRelativeResize="0"/>
          <p:nvPr/>
        </p:nvPicPr>
        <p:blipFill>
          <a:blip r:embed="rId4">
            <a:alphaModFix/>
          </a:blip>
          <a:stretch>
            <a:fillRect/>
          </a:stretch>
        </p:blipFill>
        <p:spPr>
          <a:xfrm>
            <a:off x="4347725" y="1582950"/>
            <a:ext cx="3777001" cy="261634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90" name="Shape 490"/>
        <p:cNvGrpSpPr/>
        <p:nvPr/>
      </p:nvGrpSpPr>
      <p:grpSpPr>
        <a:xfrm>
          <a:off x="0" y="0"/>
          <a:ext cx="0" cy="0"/>
          <a:chOff x="0" y="0"/>
          <a:chExt cx="0" cy="0"/>
        </a:xfrm>
      </p:grpSpPr>
      <p:sp>
        <p:nvSpPr>
          <p:cNvPr id="491" name="Google Shape;491;gf243f97938_0_0"/>
          <p:cNvSpPr txBox="1"/>
          <p:nvPr/>
        </p:nvSpPr>
        <p:spPr>
          <a:xfrm>
            <a:off x="755123" y="1387206"/>
            <a:ext cx="7657500" cy="2539200"/>
          </a:xfrm>
          <a:prstGeom prst="rect">
            <a:avLst/>
          </a:prstGeom>
          <a:noFill/>
          <a:ln>
            <a:noFill/>
          </a:ln>
        </p:spPr>
        <p:txBody>
          <a:bodyPr anchorCtr="0" anchor="ctr" bIns="91425" lIns="91425" spcFirstLastPara="1" rIns="91425" wrap="square" tIns="91425">
            <a:noAutofit/>
          </a:bodyPr>
          <a:lstStyle/>
          <a:p>
            <a:pPr indent="0" lvl="0" marL="0" marR="0" rtl="0" algn="ctr">
              <a:lnSpc>
                <a:spcPct val="85000"/>
              </a:lnSpc>
              <a:spcBef>
                <a:spcPts val="0"/>
              </a:spcBef>
              <a:spcAft>
                <a:spcPts val="0"/>
              </a:spcAft>
              <a:buClr>
                <a:srgbClr val="3F3F3F"/>
              </a:buClr>
              <a:buSzPts val="3600"/>
              <a:buFont typeface="Arial"/>
              <a:buNone/>
            </a:pPr>
            <a:r>
              <a:rPr b="1" i="0" lang="es" sz="3000" u="none" cap="none" strike="noStrike">
                <a:solidFill>
                  <a:srgbClr val="375FA9"/>
                </a:solidFill>
                <a:latin typeface="Arial"/>
                <a:ea typeface="Arial"/>
                <a:cs typeface="Arial"/>
                <a:sym typeface="Arial"/>
              </a:rPr>
              <a:t>Ejercicios</a:t>
            </a:r>
            <a:r>
              <a:rPr b="0" i="0" lang="es" sz="3000" u="none" cap="none" strike="noStrike">
                <a:solidFill>
                  <a:schemeClr val="lt1"/>
                </a:solidFill>
                <a:latin typeface="Arial"/>
                <a:ea typeface="Arial"/>
                <a:cs typeface="Arial"/>
                <a:sym typeface="Arial"/>
              </a:rPr>
              <a:t> </a:t>
            </a:r>
            <a:r>
              <a:rPr b="0" i="0" lang="es" sz="3000" u="none" cap="none" strike="noStrike">
                <a:solidFill>
                  <a:srgbClr val="E63464"/>
                </a:solidFill>
                <a:latin typeface="Arial"/>
                <a:ea typeface="Arial"/>
                <a:cs typeface="Arial"/>
                <a:sym typeface="Arial"/>
              </a:rPr>
              <a:t>para practicar </a:t>
            </a:r>
            <a:endParaRPr b="0" i="0" sz="1800" u="none" cap="none" strike="noStrike">
              <a:solidFill>
                <a:srgbClr val="E63464"/>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36"/>
          <p:cNvPicPr preferRelativeResize="0"/>
          <p:nvPr/>
        </p:nvPicPr>
        <p:blipFill rotWithShape="1">
          <a:blip r:embed="rId3">
            <a:alphaModFix/>
          </a:blip>
          <a:srcRect b="0" l="0" r="0" t="0"/>
          <a:stretch/>
        </p:blipFill>
        <p:spPr>
          <a:xfrm>
            <a:off x="2475" y="0"/>
            <a:ext cx="9139049" cy="51435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gea0ba12c3d_0_15"/>
          <p:cNvSpPr txBox="1"/>
          <p:nvPr/>
        </p:nvSpPr>
        <p:spPr>
          <a:xfrm>
            <a:off x="800100" y="828125"/>
            <a:ext cx="75438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Pruebas Unitarias</a:t>
            </a:r>
            <a:endParaRPr b="1" sz="3000">
              <a:solidFill>
                <a:srgbClr val="E83464"/>
              </a:solidFill>
            </a:endParaRPr>
          </a:p>
        </p:txBody>
      </p:sp>
      <p:sp>
        <p:nvSpPr>
          <p:cNvPr id="174" name="Google Shape;174;gea0ba12c3d_0_15"/>
          <p:cNvSpPr txBox="1"/>
          <p:nvPr/>
        </p:nvSpPr>
        <p:spPr>
          <a:xfrm>
            <a:off x="691725" y="1569300"/>
            <a:ext cx="7319100" cy="3095400"/>
          </a:xfrm>
          <a:prstGeom prst="rect">
            <a:avLst/>
          </a:prstGeom>
          <a:noFill/>
          <a:ln>
            <a:noFill/>
          </a:ln>
        </p:spPr>
        <p:txBody>
          <a:bodyPr anchorCtr="0" anchor="t" bIns="34275" lIns="0" spcFirstLastPara="1" rIns="0" wrap="square" tIns="34275">
            <a:noAutofit/>
          </a:bodyPr>
          <a:lstStyle/>
          <a:p>
            <a:pPr indent="-317500" lvl="0" marL="457200" marR="0" rtl="0" algn="just">
              <a:lnSpc>
                <a:spcPct val="90000"/>
              </a:lnSpc>
              <a:spcBef>
                <a:spcPts val="900"/>
              </a:spcBef>
              <a:spcAft>
                <a:spcPts val="0"/>
              </a:spcAft>
              <a:buClr>
                <a:srgbClr val="3C63AB"/>
              </a:buClr>
              <a:buSzPts val="1400"/>
              <a:buChar char="●"/>
            </a:pPr>
            <a:r>
              <a:rPr lang="es">
                <a:solidFill>
                  <a:srgbClr val="3C63AB"/>
                </a:solidFill>
              </a:rPr>
              <a:t>Un unit test prueba una sola función, método o clase.</a:t>
            </a:r>
            <a:endParaRPr>
              <a:solidFill>
                <a:srgbClr val="3C63AB"/>
              </a:solidFill>
            </a:endParaRPr>
          </a:p>
          <a:p>
            <a:pPr indent="0" lvl="0" marL="457200" marR="0" rtl="0" algn="just">
              <a:lnSpc>
                <a:spcPct val="90000"/>
              </a:lnSpc>
              <a:spcBef>
                <a:spcPts val="900"/>
              </a:spcBef>
              <a:spcAft>
                <a:spcPts val="0"/>
              </a:spcAft>
              <a:buNone/>
            </a:pPr>
            <a:r>
              <a:t/>
            </a:r>
            <a:endParaRPr>
              <a:solidFill>
                <a:srgbClr val="3C63AB"/>
              </a:solidFill>
            </a:endParaRPr>
          </a:p>
          <a:p>
            <a:pPr indent="-317500" lvl="0" marL="457200" marR="0" rtl="0" algn="just">
              <a:lnSpc>
                <a:spcPct val="90000"/>
              </a:lnSpc>
              <a:spcBef>
                <a:spcPts val="900"/>
              </a:spcBef>
              <a:spcAft>
                <a:spcPts val="0"/>
              </a:spcAft>
              <a:buClr>
                <a:srgbClr val="3C63AB"/>
              </a:buClr>
              <a:buSzPts val="1400"/>
              <a:buChar char="●"/>
            </a:pPr>
            <a:r>
              <a:rPr lang="es">
                <a:solidFill>
                  <a:srgbClr val="3C63AB"/>
                </a:solidFill>
              </a:rPr>
              <a:t>El objetivo de una prueba unitaria es verificar la exactitud de una unidad lógica bajo una variedad de condiciones. </a:t>
            </a:r>
            <a:endParaRPr>
              <a:solidFill>
                <a:srgbClr val="3C63AB"/>
              </a:solidFill>
            </a:endParaRPr>
          </a:p>
          <a:p>
            <a:pPr indent="0" lvl="0" marL="457200" marR="0" rtl="0" algn="just">
              <a:lnSpc>
                <a:spcPct val="90000"/>
              </a:lnSpc>
              <a:spcBef>
                <a:spcPts val="900"/>
              </a:spcBef>
              <a:spcAft>
                <a:spcPts val="0"/>
              </a:spcAft>
              <a:buNone/>
            </a:pPr>
            <a:r>
              <a:t/>
            </a:r>
            <a:endParaRPr>
              <a:solidFill>
                <a:srgbClr val="3C63AB"/>
              </a:solidFill>
            </a:endParaRPr>
          </a:p>
          <a:p>
            <a:pPr indent="-317500" lvl="0" marL="457200" marR="0" rtl="0" algn="just">
              <a:lnSpc>
                <a:spcPct val="90000"/>
              </a:lnSpc>
              <a:spcBef>
                <a:spcPts val="900"/>
              </a:spcBef>
              <a:spcAft>
                <a:spcPts val="0"/>
              </a:spcAft>
              <a:buClr>
                <a:srgbClr val="3C63AB"/>
              </a:buClr>
              <a:buSzPts val="1400"/>
              <a:buChar char="●"/>
            </a:pPr>
            <a:r>
              <a:rPr lang="es">
                <a:solidFill>
                  <a:srgbClr val="3C63AB"/>
                </a:solidFill>
              </a:rPr>
              <a:t>Las dependencias externas de la unidad bajo prueba son generalmente simuladas para controlar sus resultados.</a:t>
            </a:r>
            <a:endParaRPr>
              <a:solidFill>
                <a:srgbClr val="3C63AB"/>
              </a:solidFill>
            </a:endParaRPr>
          </a:p>
          <a:p>
            <a:pPr indent="0" lvl="0" marL="457200" marR="0" rtl="0" algn="just">
              <a:lnSpc>
                <a:spcPct val="90000"/>
              </a:lnSpc>
              <a:spcBef>
                <a:spcPts val="900"/>
              </a:spcBef>
              <a:spcAft>
                <a:spcPts val="0"/>
              </a:spcAft>
              <a:buNone/>
            </a:pPr>
            <a:r>
              <a:rPr lang="es">
                <a:solidFill>
                  <a:srgbClr val="3C63AB"/>
                </a:solidFill>
              </a:rPr>
              <a:t> </a:t>
            </a:r>
            <a:endParaRPr>
              <a:solidFill>
                <a:srgbClr val="3C63AB"/>
              </a:solidFill>
            </a:endParaRPr>
          </a:p>
          <a:p>
            <a:pPr indent="-317500" lvl="0" marL="457200" marR="0" rtl="0" algn="just">
              <a:lnSpc>
                <a:spcPct val="90000"/>
              </a:lnSpc>
              <a:spcBef>
                <a:spcPts val="900"/>
              </a:spcBef>
              <a:spcAft>
                <a:spcPts val="0"/>
              </a:spcAft>
              <a:buClr>
                <a:srgbClr val="3C63AB"/>
              </a:buClr>
              <a:buSzPts val="1400"/>
              <a:buChar char="●"/>
            </a:pPr>
            <a:r>
              <a:rPr lang="es">
                <a:solidFill>
                  <a:srgbClr val="3C63AB"/>
                </a:solidFill>
              </a:rPr>
              <a:t>Las pruebas unitarias generalmente no leen ni escriben en disco, ni se renderizan en pantalla, ni reciben acciones del usuario desde fuera del proceso que ejecuta la prueba.</a:t>
            </a:r>
            <a:endParaRPr>
              <a:solidFill>
                <a:srgbClr val="3C63AB"/>
              </a:solidFill>
            </a:endParaRPr>
          </a:p>
          <a:p>
            <a:pPr indent="0" lvl="0" marL="45720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Google Shape;179;gea0ba12c3d_0_7"/>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Pruebas </a:t>
            </a:r>
            <a:r>
              <a:rPr b="1" lang="es" sz="3000">
                <a:solidFill>
                  <a:srgbClr val="E83464"/>
                </a:solidFill>
              </a:rPr>
              <a:t>Unitarias</a:t>
            </a:r>
            <a:endParaRPr b="1" sz="3000">
              <a:solidFill>
                <a:srgbClr val="E83464"/>
              </a:solidFill>
            </a:endParaRPr>
          </a:p>
        </p:txBody>
      </p:sp>
      <p:sp>
        <p:nvSpPr>
          <p:cNvPr id="180" name="Google Shape;180;gea0ba12c3d_0_7"/>
          <p:cNvSpPr txBox="1"/>
          <p:nvPr/>
        </p:nvSpPr>
        <p:spPr>
          <a:xfrm>
            <a:off x="684050" y="1509100"/>
            <a:ext cx="7618500" cy="30954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None/>
            </a:pPr>
            <a:r>
              <a:rPr lang="es" sz="1500">
                <a:solidFill>
                  <a:srgbClr val="3C63AB"/>
                </a:solidFill>
              </a:rPr>
              <a:t>Se siguen los siguientes </a:t>
            </a:r>
            <a:r>
              <a:rPr lang="es" sz="1500">
                <a:solidFill>
                  <a:srgbClr val="3C63AB"/>
                </a:solidFill>
                <a:extLst>
                  <a:ext uri="http://customooxmlschemas.google.com/">
                    <go:slidesCustomData xmlns:go="http://customooxmlschemas.google.com/" textRoundtripDataId="0"/>
                  </a:ext>
                </a:extLst>
              </a:rPr>
              <a:t>pasos</a:t>
            </a:r>
            <a:r>
              <a:rPr lang="es" sz="1500">
                <a:solidFill>
                  <a:srgbClr val="3C63AB"/>
                </a:solidFill>
              </a:rPr>
              <a:t> :</a:t>
            </a:r>
            <a:endParaRPr sz="1500">
              <a:solidFill>
                <a:srgbClr val="3C63AB"/>
              </a:solidFill>
            </a:endParaRPr>
          </a:p>
          <a:p>
            <a:pPr indent="-323850" lvl="0" marL="914400" marR="0" rtl="0" algn="just">
              <a:lnSpc>
                <a:spcPct val="90000"/>
              </a:lnSpc>
              <a:spcBef>
                <a:spcPts val="900"/>
              </a:spcBef>
              <a:spcAft>
                <a:spcPts val="0"/>
              </a:spcAft>
              <a:buClr>
                <a:srgbClr val="3C63AB"/>
              </a:buClr>
              <a:buSzPts val="1500"/>
              <a:buChar char="●"/>
            </a:pPr>
            <a:r>
              <a:rPr lang="es" sz="1500">
                <a:solidFill>
                  <a:srgbClr val="3C63AB"/>
                </a:solidFill>
              </a:rPr>
              <a:t>Agrega la dependencia test o flutter_test</a:t>
            </a:r>
            <a:endParaRPr sz="1500">
              <a:solidFill>
                <a:srgbClr val="3C63AB"/>
              </a:solidFill>
            </a:endParaRPr>
          </a:p>
          <a:p>
            <a:pPr indent="-323850" lvl="0" marL="914400" marR="0" rtl="0" algn="just">
              <a:lnSpc>
                <a:spcPct val="90000"/>
              </a:lnSpc>
              <a:spcBef>
                <a:spcPts val="0"/>
              </a:spcBef>
              <a:spcAft>
                <a:spcPts val="0"/>
              </a:spcAft>
              <a:buClr>
                <a:srgbClr val="3C63AB"/>
              </a:buClr>
              <a:buSzPts val="1500"/>
              <a:buChar char="●"/>
            </a:pPr>
            <a:r>
              <a:rPr lang="es" sz="1500">
                <a:solidFill>
                  <a:srgbClr val="3C63AB"/>
                </a:solidFill>
              </a:rPr>
              <a:t>Crea un archivo de prueba</a:t>
            </a:r>
            <a:endParaRPr sz="1500">
              <a:solidFill>
                <a:srgbClr val="3C63AB"/>
              </a:solidFill>
            </a:endParaRPr>
          </a:p>
          <a:p>
            <a:pPr indent="-323850" lvl="0" marL="914400" marR="0" rtl="0" algn="just">
              <a:lnSpc>
                <a:spcPct val="90000"/>
              </a:lnSpc>
              <a:spcBef>
                <a:spcPts val="0"/>
              </a:spcBef>
              <a:spcAft>
                <a:spcPts val="0"/>
              </a:spcAft>
              <a:buClr>
                <a:srgbClr val="3C63AB"/>
              </a:buClr>
              <a:buSzPts val="1500"/>
              <a:buChar char="●"/>
            </a:pPr>
            <a:r>
              <a:rPr lang="es" sz="1500">
                <a:solidFill>
                  <a:srgbClr val="3C63AB"/>
                </a:solidFill>
              </a:rPr>
              <a:t>Crea una clase para probarla</a:t>
            </a:r>
            <a:endParaRPr sz="1500">
              <a:solidFill>
                <a:srgbClr val="3C63AB"/>
              </a:solidFill>
            </a:endParaRPr>
          </a:p>
          <a:p>
            <a:pPr indent="-323850" lvl="0" marL="914400" marR="0" rtl="0" algn="just">
              <a:lnSpc>
                <a:spcPct val="90000"/>
              </a:lnSpc>
              <a:spcBef>
                <a:spcPts val="0"/>
              </a:spcBef>
              <a:spcAft>
                <a:spcPts val="0"/>
              </a:spcAft>
              <a:buClr>
                <a:srgbClr val="3C63AB"/>
              </a:buClr>
              <a:buSzPts val="1500"/>
              <a:buChar char="●"/>
            </a:pPr>
            <a:r>
              <a:rPr lang="es" sz="1500">
                <a:solidFill>
                  <a:srgbClr val="3C63AB"/>
                </a:solidFill>
              </a:rPr>
              <a:t>Escribe un test para nuestra clase</a:t>
            </a:r>
            <a:endParaRPr sz="1500">
              <a:solidFill>
                <a:srgbClr val="3C63AB"/>
              </a:solidFill>
            </a:endParaRPr>
          </a:p>
          <a:p>
            <a:pPr indent="-323850" lvl="0" marL="914400" marR="0" rtl="0" algn="just">
              <a:lnSpc>
                <a:spcPct val="90000"/>
              </a:lnSpc>
              <a:spcBef>
                <a:spcPts val="0"/>
              </a:spcBef>
              <a:spcAft>
                <a:spcPts val="0"/>
              </a:spcAft>
              <a:buClr>
                <a:srgbClr val="3C63AB"/>
              </a:buClr>
              <a:buSzPts val="1500"/>
              <a:buChar char="●"/>
            </a:pPr>
            <a:r>
              <a:rPr lang="es" sz="1500">
                <a:solidFill>
                  <a:srgbClr val="3C63AB"/>
                </a:solidFill>
              </a:rPr>
              <a:t>Combina múltiples tests en un group</a:t>
            </a:r>
            <a:endParaRPr sz="1500">
              <a:solidFill>
                <a:srgbClr val="3C63AB"/>
              </a:solidFill>
            </a:endParaRPr>
          </a:p>
          <a:p>
            <a:pPr indent="-323850" lvl="0" marL="914400" marR="0" rtl="0" algn="just">
              <a:lnSpc>
                <a:spcPct val="90000"/>
              </a:lnSpc>
              <a:spcBef>
                <a:spcPts val="0"/>
              </a:spcBef>
              <a:spcAft>
                <a:spcPts val="0"/>
              </a:spcAft>
              <a:buClr>
                <a:srgbClr val="3C63AB"/>
              </a:buClr>
              <a:buSzPts val="1500"/>
              <a:buChar char="●"/>
            </a:pPr>
            <a:r>
              <a:rPr lang="es" sz="1500">
                <a:solidFill>
                  <a:srgbClr val="3C63AB"/>
                </a:solidFill>
              </a:rPr>
              <a:t>Ejecuta las pruebas</a:t>
            </a:r>
            <a:endParaRPr sz="1500">
              <a:solidFill>
                <a:srgbClr val="3C63AB"/>
              </a:solidFill>
            </a:endParaRPr>
          </a:p>
          <a:p>
            <a:pPr indent="0" lvl="0" marL="45720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gea0ba12c3d_0_27"/>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Pruebas Unitarias </a:t>
            </a:r>
            <a:endParaRPr b="1" sz="3000">
              <a:solidFill>
                <a:srgbClr val="E83464"/>
              </a:solidFill>
            </a:endParaRPr>
          </a:p>
        </p:txBody>
      </p:sp>
      <p:sp>
        <p:nvSpPr>
          <p:cNvPr id="186" name="Google Shape;186;gea0ba12c3d_0_27"/>
          <p:cNvSpPr txBox="1"/>
          <p:nvPr/>
        </p:nvSpPr>
        <p:spPr>
          <a:xfrm>
            <a:off x="691725" y="1569300"/>
            <a:ext cx="76185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Agrega la dependencia test o flutter_test:</a:t>
            </a:r>
            <a:endParaRPr b="1" sz="18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Para nuestras pruebas podemos usar </a:t>
            </a:r>
            <a:r>
              <a:rPr i="1" lang="es" sz="1500">
                <a:solidFill>
                  <a:srgbClr val="3C63AB"/>
                </a:solidFill>
              </a:rPr>
              <a:t>test</a:t>
            </a:r>
            <a:r>
              <a:rPr lang="es" sz="1500">
                <a:solidFill>
                  <a:srgbClr val="3C63AB"/>
                </a:solidFill>
              </a:rPr>
              <a:t> o </a:t>
            </a:r>
            <a:r>
              <a:rPr i="1" lang="es" sz="1500">
                <a:solidFill>
                  <a:srgbClr val="3C63AB"/>
                </a:solidFill>
              </a:rPr>
              <a:t>flutter_test. </a:t>
            </a:r>
            <a:r>
              <a:rPr lang="es" sz="1500">
                <a:solidFill>
                  <a:srgbClr val="3C63AB"/>
                </a:solidFill>
              </a:rPr>
              <a:t>Estos paquetes proporcionan la funcionalidad principal para escribir pruebas en Dart. Este es el mejor enfoque cuando se escriben paquetes que serán consumidos por la web, el servidor y las aplicaciones de Flutter. Si quieres usar </a:t>
            </a:r>
            <a:r>
              <a:rPr i="1" lang="es" sz="1500">
                <a:solidFill>
                  <a:srgbClr val="3C63AB"/>
                </a:solidFill>
              </a:rPr>
              <a:t>test</a:t>
            </a:r>
            <a:r>
              <a:rPr lang="es" sz="1500">
                <a:solidFill>
                  <a:srgbClr val="3C63AB"/>
                </a:solidFill>
              </a:rPr>
              <a:t> debes usar el siguiente comando y verificar que la dependencia se haya añadido:</a:t>
            </a:r>
            <a:endParaRPr b="0" sz="1600" u="none" cap="none" strike="noStrike">
              <a:solidFill>
                <a:srgbClr val="3C63AB"/>
              </a:solidFill>
              <a:latin typeface="Arial"/>
              <a:ea typeface="Arial"/>
              <a:cs typeface="Arial"/>
              <a:sym typeface="Arial"/>
            </a:endParaRPr>
          </a:p>
        </p:txBody>
      </p:sp>
      <p:pic>
        <p:nvPicPr>
          <p:cNvPr id="187" name="Google Shape;187;gea0ba12c3d_0_27"/>
          <p:cNvPicPr preferRelativeResize="0"/>
          <p:nvPr/>
        </p:nvPicPr>
        <p:blipFill>
          <a:blip r:embed="rId4">
            <a:alphaModFix/>
          </a:blip>
          <a:stretch>
            <a:fillRect/>
          </a:stretch>
        </p:blipFill>
        <p:spPr>
          <a:xfrm>
            <a:off x="4641800" y="3211175"/>
            <a:ext cx="3635100" cy="760800"/>
          </a:xfrm>
          <a:prstGeom prst="rect">
            <a:avLst/>
          </a:prstGeom>
          <a:noFill/>
          <a:ln>
            <a:noFill/>
          </a:ln>
        </p:spPr>
      </p:pic>
      <p:pic>
        <p:nvPicPr>
          <p:cNvPr id="188" name="Google Shape;188;gea0ba12c3d_0_27"/>
          <p:cNvPicPr preferRelativeResize="0"/>
          <p:nvPr/>
        </p:nvPicPr>
        <p:blipFill>
          <a:blip r:embed="rId4">
            <a:alphaModFix/>
          </a:blip>
          <a:stretch>
            <a:fillRect/>
          </a:stretch>
        </p:blipFill>
        <p:spPr>
          <a:xfrm>
            <a:off x="691725" y="3211175"/>
            <a:ext cx="3635100" cy="760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gea0ba12c3d_0_33"/>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Pruebas Unitarias</a:t>
            </a:r>
            <a:endParaRPr b="1" sz="3000">
              <a:solidFill>
                <a:srgbClr val="E83464"/>
              </a:solidFill>
            </a:endParaRPr>
          </a:p>
        </p:txBody>
      </p:sp>
      <p:sp>
        <p:nvSpPr>
          <p:cNvPr id="194" name="Google Shape;194;gea0ba12c3d_0_33"/>
          <p:cNvSpPr txBox="1"/>
          <p:nvPr/>
        </p:nvSpPr>
        <p:spPr>
          <a:xfrm>
            <a:off x="761625" y="1416900"/>
            <a:ext cx="72438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Crea un archivo de prueba</a:t>
            </a:r>
            <a:r>
              <a:rPr b="1" lang="es" sz="1700">
                <a:solidFill>
                  <a:srgbClr val="3C63AB"/>
                </a:solidFill>
              </a:rPr>
              <a:t>:</a:t>
            </a:r>
            <a:endParaRPr b="1" sz="1700">
              <a:solidFill>
                <a:srgbClr val="3C63AB"/>
              </a:solidFill>
            </a:endParaRPr>
          </a:p>
          <a:p>
            <a:pPr indent="0" lvl="0" marL="0" marR="0" rtl="0" algn="just">
              <a:lnSpc>
                <a:spcPct val="90000"/>
              </a:lnSpc>
              <a:spcBef>
                <a:spcPts val="900"/>
              </a:spcBef>
              <a:spcAft>
                <a:spcPts val="0"/>
              </a:spcAft>
              <a:buNone/>
            </a:pPr>
            <a:r>
              <a:rPr lang="es">
                <a:solidFill>
                  <a:srgbClr val="3C63AB"/>
                </a:solidFill>
              </a:rPr>
              <a:t>En este ejemplo, crea dos archivos: counter.dart y counter_test.dart. El archivo counter.dart contendrá una clase que quieres probar y reside en la carpeta lib. Este contiene los tests en sí y vive dentro de la carpeta de prueba. En general, los archivos de prueba deben residir dentro de una carpeta test ubicada en la raíz de tu aplicación o paquete de Flutter.</a:t>
            </a:r>
            <a:endParaRPr>
              <a:solidFill>
                <a:srgbClr val="3C63AB"/>
              </a:solidFill>
            </a:endParaRPr>
          </a:p>
          <a:p>
            <a:pPr indent="0" lvl="0" marL="0" marR="0" rtl="0" algn="just">
              <a:lnSpc>
                <a:spcPct val="90000"/>
              </a:lnSpc>
              <a:spcBef>
                <a:spcPts val="900"/>
              </a:spcBef>
              <a:spcAft>
                <a:spcPts val="0"/>
              </a:spcAft>
              <a:buNone/>
            </a:pPr>
            <a:r>
              <a:rPr lang="es">
                <a:solidFill>
                  <a:srgbClr val="3C63AB"/>
                </a:solidFill>
              </a:rPr>
              <a:t>Cuando hayas terminado, la estructura de carpetas debería verse así:</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195" name="Google Shape;195;gea0ba12c3d_0_33"/>
          <p:cNvPicPr preferRelativeResize="0"/>
          <p:nvPr/>
        </p:nvPicPr>
        <p:blipFill>
          <a:blip r:embed="rId4">
            <a:alphaModFix/>
          </a:blip>
          <a:stretch>
            <a:fillRect/>
          </a:stretch>
        </p:blipFill>
        <p:spPr>
          <a:xfrm>
            <a:off x="2334231" y="3169400"/>
            <a:ext cx="3070475" cy="1597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